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83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C6EA6589-40F6-43DC-AE5C-B9A63D89A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9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9217622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7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i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4228860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07/16/96</a:t>
            </a:r>
            <a:endParaRPr lang="en-US" sz="1200" i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44964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4F2056-639B-47E9-AEE0-EB4D79B05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4F53-78CA-4D8F-ADE6-1BD5C8D4A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10277-1242-4377-B693-9F7D3B3D58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B04DE-9531-48C9-8799-79D3927C0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9FE40-8011-431E-8DBA-2D7B87100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9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DD7A-4872-4F7B-9F60-38AC4481F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94614-79F5-4836-A8E5-2609B8049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8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DC908-6578-46BA-8E85-9E046B3F97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9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BFFE2-7423-482A-A11F-6D1D39FD91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45A77-096C-4707-A9B8-609FEECDC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AAC2F-2ABB-4E73-8253-FF386F1E8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E714E931-A350-4DF4-A6E3-667F6B3E9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Foundation High School Program + Endorsement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Graduation Requirement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Endorsement Options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LOTE Note – 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student, who due to a disability, is unable to complete 2 LOTE credits may substitute: (determined by ARD committee)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combination of two credits from ELA, math, science, or social studies;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CTE credits; or </a:t>
            </a:r>
          </a:p>
          <a:p>
            <a:pPr lvl="1"/>
            <a:r>
              <a:rPr lang="en-US" dirty="0" smtClean="0"/>
              <a:t>two technology application credits.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 alone speech course is not required under the FHSP.</a:t>
            </a:r>
          </a:p>
          <a:p>
            <a:r>
              <a:rPr lang="en-US" dirty="0" smtClean="0"/>
              <a:t>Students must demonstrate proficiency in </a:t>
            </a:r>
          </a:p>
          <a:p>
            <a:pPr lvl="1"/>
            <a:r>
              <a:rPr lang="en-US" dirty="0" smtClean="0"/>
              <a:t>delivering clear verbal messages;</a:t>
            </a:r>
          </a:p>
          <a:p>
            <a:pPr lvl="1"/>
            <a:r>
              <a:rPr lang="en-US" dirty="0" smtClean="0"/>
              <a:t>choosing effective nonverbal behaviors;</a:t>
            </a:r>
          </a:p>
          <a:p>
            <a:pPr lvl="1"/>
            <a:r>
              <a:rPr lang="en-US" dirty="0" smtClean="0"/>
              <a:t>listening for desired results;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7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</a:p>
          <a:p>
            <a:pPr lvl="1"/>
            <a:r>
              <a:rPr lang="en-US" dirty="0" smtClean="0"/>
              <a:t>applying valid critical-thinking and problem-solving processes; and </a:t>
            </a:r>
          </a:p>
          <a:p>
            <a:pPr lvl="1"/>
            <a:r>
              <a:rPr lang="en-US" dirty="0" smtClean="0"/>
              <a:t>identifying, analyzing, developing, and evaluating communication skills needed for professional and social success in interpersonal situations, group interactions, and personal and professional presentations.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0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may earn an endorsement by successfully completing:</a:t>
            </a:r>
          </a:p>
          <a:p>
            <a:pPr lvl="1"/>
            <a:r>
              <a:rPr lang="en-US" dirty="0" smtClean="0"/>
              <a:t>FHSP requirements;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urriculum for the specific endorsement;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our math credits;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our science credits; and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additional electives.</a:t>
            </a:r>
          </a:p>
          <a:p>
            <a:pPr marL="457200" lvl="1" indent="0">
              <a:buNone/>
            </a:pPr>
            <a:r>
              <a:rPr lang="en-US" dirty="0" smtClean="0"/>
              <a:t>TOTAL = 26 credits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Endorsements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(Science, Technology, Engineering, Math)</a:t>
            </a:r>
          </a:p>
          <a:p>
            <a:r>
              <a:rPr lang="en-US" dirty="0" smtClean="0"/>
              <a:t>Business &amp; Industry</a:t>
            </a:r>
          </a:p>
          <a:p>
            <a:r>
              <a:rPr lang="en-US" dirty="0" smtClean="0"/>
              <a:t>Public Services</a:t>
            </a:r>
          </a:p>
          <a:p>
            <a:r>
              <a:rPr lang="en-US" dirty="0" smtClean="0"/>
              <a:t>Arts &amp; Humanities</a:t>
            </a:r>
          </a:p>
          <a:p>
            <a:r>
              <a:rPr lang="en-US" dirty="0" smtClean="0"/>
              <a:t>Multidisciplinary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(2)</a:t>
            </a:r>
          </a:p>
          <a:p>
            <a:pPr lvl="1"/>
            <a:r>
              <a:rPr lang="en-US" dirty="0" smtClean="0"/>
              <a:t>CTE – Four credits by taking at least 2 courses in same career cluster </a:t>
            </a:r>
          </a:p>
          <a:p>
            <a:pPr lvl="2"/>
            <a:r>
              <a:rPr lang="en-US" dirty="0" smtClean="0"/>
              <a:t>Education &amp; Training</a:t>
            </a:r>
          </a:p>
          <a:p>
            <a:pPr lvl="2"/>
            <a:r>
              <a:rPr lang="en-US" dirty="0" smtClean="0"/>
              <a:t>Health Sciences</a:t>
            </a:r>
          </a:p>
          <a:p>
            <a:pPr lvl="2"/>
            <a:r>
              <a:rPr lang="en-US" dirty="0" smtClean="0"/>
              <a:t>Human Services </a:t>
            </a:r>
          </a:p>
          <a:p>
            <a:pPr marL="914400" lvl="2" indent="0">
              <a:buNone/>
            </a:pPr>
            <a:r>
              <a:rPr lang="en-US" dirty="0" smtClean="0"/>
              <a:t>with at least 1 advanced course (3</a:t>
            </a:r>
            <a:r>
              <a:rPr lang="en-US" baseline="30000" dirty="0" smtClean="0"/>
              <a:t>rd</a:t>
            </a:r>
            <a:r>
              <a:rPr lang="en-US" dirty="0" smtClean="0"/>
              <a:t> or higher course in the sequence)</a:t>
            </a:r>
          </a:p>
          <a:p>
            <a:pPr lvl="1"/>
            <a:r>
              <a:rPr lang="en-US" dirty="0" smtClean="0"/>
              <a:t>JROTC – Four courses for 4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&amp; Humanities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</a:t>
            </a:r>
            <a:r>
              <a:rPr lang="en-US" dirty="0" smtClean="0"/>
              <a:t>(3)</a:t>
            </a:r>
            <a:endParaRPr lang="en-US" dirty="0" smtClean="0"/>
          </a:p>
          <a:p>
            <a:pPr lvl="1"/>
            <a:r>
              <a:rPr lang="en-US" dirty="0" smtClean="0"/>
              <a:t>Social Studies – A total of 5 courses for 5 credits</a:t>
            </a:r>
          </a:p>
          <a:p>
            <a:pPr lvl="1"/>
            <a:r>
              <a:rPr lang="en-US" dirty="0" smtClean="0"/>
              <a:t>Foreign Language – Four levels of the same foreign language </a:t>
            </a:r>
            <a:r>
              <a:rPr lang="en-US" b="1" dirty="0" smtClean="0"/>
              <a:t>OR</a:t>
            </a:r>
            <a:r>
              <a:rPr lang="en-US" dirty="0" smtClean="0"/>
              <a:t> two levels of the two different languages</a:t>
            </a:r>
          </a:p>
          <a:p>
            <a:pPr lvl="1"/>
            <a:r>
              <a:rPr lang="en-US" dirty="0"/>
              <a:t>Fine Arts - Four courses in the same fine arts area </a:t>
            </a:r>
            <a:r>
              <a:rPr lang="en-US" b="1" dirty="0"/>
              <a:t>OR</a:t>
            </a:r>
            <a:r>
              <a:rPr lang="en-US" dirty="0"/>
              <a:t> two courses in one fine arts area and two courses in a different fine arts area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13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&amp;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(3)</a:t>
            </a:r>
          </a:p>
          <a:p>
            <a:pPr lvl="1"/>
            <a:r>
              <a:rPr lang="en-US" dirty="0"/>
              <a:t>CTE – Four credits by taking at least 2 courses in same career cluster </a:t>
            </a:r>
          </a:p>
          <a:p>
            <a:pPr lvl="2"/>
            <a:r>
              <a:rPr lang="en-US" dirty="0" smtClean="0"/>
              <a:t>Agriculture, Food, &amp; Natural Resources</a:t>
            </a:r>
          </a:p>
          <a:p>
            <a:pPr lvl="2"/>
            <a:r>
              <a:rPr lang="en-US" dirty="0" smtClean="0"/>
              <a:t>Architecture &amp; Construction</a:t>
            </a:r>
          </a:p>
          <a:p>
            <a:pPr lvl="2"/>
            <a:r>
              <a:rPr lang="en-US" dirty="0" smtClean="0"/>
              <a:t>Arts, Audio/Video Technology, &amp; Communications</a:t>
            </a:r>
          </a:p>
          <a:p>
            <a:pPr lvl="2"/>
            <a:r>
              <a:rPr lang="en-US" dirty="0" smtClean="0"/>
              <a:t>Business Management &amp; Administration</a:t>
            </a:r>
          </a:p>
          <a:p>
            <a:pPr lvl="2"/>
            <a:r>
              <a:rPr lang="en-US" dirty="0" smtClean="0"/>
              <a:t>Marketing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&amp; Industry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– more</a:t>
            </a:r>
          </a:p>
          <a:p>
            <a:pPr lvl="1"/>
            <a:r>
              <a:rPr lang="en-US" dirty="0" smtClean="0"/>
              <a:t>CTE clusters continued</a:t>
            </a:r>
          </a:p>
          <a:p>
            <a:pPr lvl="2"/>
            <a:r>
              <a:rPr lang="en-US" dirty="0" smtClean="0"/>
              <a:t>Information Technology</a:t>
            </a:r>
          </a:p>
          <a:p>
            <a:pPr lvl="2"/>
            <a:r>
              <a:rPr lang="en-US" dirty="0" smtClean="0"/>
              <a:t>Manufacturing</a:t>
            </a:r>
          </a:p>
          <a:p>
            <a:pPr lvl="2"/>
            <a:r>
              <a:rPr lang="en-US" dirty="0" smtClean="0"/>
              <a:t>Hospitality &amp; Tourism</a:t>
            </a:r>
          </a:p>
          <a:p>
            <a:pPr lvl="2"/>
            <a:r>
              <a:rPr lang="en-US" dirty="0" smtClean="0"/>
              <a:t>Finance </a:t>
            </a:r>
          </a:p>
          <a:p>
            <a:pPr lvl="2"/>
            <a:r>
              <a:rPr lang="en-US" dirty="0" smtClean="0"/>
              <a:t>Transportation, Distribution, &amp; Logistics</a:t>
            </a:r>
          </a:p>
          <a:p>
            <a:pPr marL="914400" lvl="2" indent="0">
              <a:buNone/>
            </a:pPr>
            <a:r>
              <a:rPr lang="en-US" dirty="0"/>
              <a:t>with at least 1 advanced course (3</a:t>
            </a:r>
            <a:r>
              <a:rPr lang="en-US" baseline="30000" dirty="0"/>
              <a:t>rd</a:t>
            </a:r>
            <a:r>
              <a:rPr lang="en-US" dirty="0"/>
              <a:t> or higher course in the sequence)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&amp; Industry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– more</a:t>
            </a:r>
          </a:p>
          <a:p>
            <a:pPr lvl="1"/>
            <a:r>
              <a:rPr lang="en-US" dirty="0" smtClean="0"/>
              <a:t>English – Four English elective credits with three levels in one of the following areas</a:t>
            </a:r>
          </a:p>
          <a:p>
            <a:pPr lvl="2"/>
            <a:r>
              <a:rPr lang="en-US" dirty="0" smtClean="0"/>
              <a:t>Advanced Journalism – newspaper</a:t>
            </a:r>
          </a:p>
          <a:p>
            <a:pPr lvl="2"/>
            <a:r>
              <a:rPr lang="en-US" dirty="0" smtClean="0"/>
              <a:t>Advanced Journalism – yearbook</a:t>
            </a:r>
          </a:p>
          <a:p>
            <a:pPr lvl="2"/>
            <a:r>
              <a:rPr lang="en-US" dirty="0" smtClean="0"/>
              <a:t>Public speaking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General Information 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All current 6</a:t>
            </a:r>
            <a:r>
              <a:rPr lang="en-US" baseline="30000" dirty="0" smtClean="0"/>
              <a:t>th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, 8</a:t>
            </a:r>
            <a:r>
              <a:rPr lang="en-US" baseline="30000" dirty="0" smtClean="0"/>
              <a:t>th</a:t>
            </a:r>
            <a:r>
              <a:rPr lang="en-US" dirty="0" smtClean="0"/>
              <a:t>, and 9</a:t>
            </a:r>
            <a:r>
              <a:rPr lang="en-US" baseline="30000" dirty="0" smtClean="0"/>
              <a:t>th</a:t>
            </a:r>
            <a:r>
              <a:rPr lang="en-US" dirty="0" smtClean="0"/>
              <a:t>  graders will graduate under the Foundation High School Program (FHSP) AND earn an endorsement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&amp; Industry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– more</a:t>
            </a:r>
          </a:p>
          <a:p>
            <a:pPr lvl="1"/>
            <a:r>
              <a:rPr lang="en-US" dirty="0" smtClean="0"/>
              <a:t>Technology – Four technology applications credits from the following</a:t>
            </a:r>
          </a:p>
          <a:p>
            <a:pPr lvl="2"/>
            <a:r>
              <a:rPr lang="en-US" dirty="0"/>
              <a:t>Animation I</a:t>
            </a:r>
          </a:p>
          <a:p>
            <a:pPr lvl="2"/>
            <a:r>
              <a:rPr lang="en-US" dirty="0" smtClean="0"/>
              <a:t>Animation </a:t>
            </a:r>
            <a:r>
              <a:rPr lang="en-US" dirty="0"/>
              <a:t>II</a:t>
            </a:r>
          </a:p>
          <a:p>
            <a:pPr lvl="2"/>
            <a:r>
              <a:rPr lang="en-US" dirty="0" smtClean="0"/>
              <a:t>Web </a:t>
            </a:r>
            <a:r>
              <a:rPr lang="en-US" dirty="0"/>
              <a:t>Technology I</a:t>
            </a:r>
          </a:p>
          <a:p>
            <a:pPr lvl="2"/>
            <a:r>
              <a:rPr lang="en-US" dirty="0" smtClean="0"/>
              <a:t>Digital </a:t>
            </a:r>
            <a:r>
              <a:rPr lang="en-US" dirty="0"/>
              <a:t>Multimedia</a:t>
            </a:r>
          </a:p>
          <a:p>
            <a:pPr lvl="2"/>
            <a:r>
              <a:rPr lang="en-US" dirty="0" smtClean="0"/>
              <a:t>Computer </a:t>
            </a:r>
            <a:r>
              <a:rPr lang="en-US" dirty="0"/>
              <a:t>Science I K</a:t>
            </a:r>
          </a:p>
          <a:p>
            <a:pPr lvl="2"/>
            <a:r>
              <a:rPr lang="en-US" dirty="0" smtClean="0"/>
              <a:t>Business </a:t>
            </a:r>
            <a:r>
              <a:rPr lang="en-US" dirty="0"/>
              <a:t>Information Management I/II</a:t>
            </a:r>
          </a:p>
          <a:p>
            <a:pPr lvl="2"/>
            <a:r>
              <a:rPr lang="en-US" dirty="0" smtClean="0"/>
              <a:t>Audio/Video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STEM endorsement must include </a:t>
            </a:r>
          </a:p>
          <a:p>
            <a:pPr lvl="1"/>
            <a:r>
              <a:rPr lang="en-US" dirty="0" smtClean="0"/>
              <a:t>Algebra II,</a:t>
            </a:r>
          </a:p>
          <a:p>
            <a:pPr lvl="1"/>
            <a:r>
              <a:rPr lang="en-US" dirty="0" smtClean="0"/>
              <a:t>Chemistry, and</a:t>
            </a:r>
          </a:p>
          <a:p>
            <a:pPr lvl="1"/>
            <a:r>
              <a:rPr lang="en-US" dirty="0" smtClean="0"/>
              <a:t>Physics</a:t>
            </a:r>
          </a:p>
          <a:p>
            <a:pPr marL="457200" lvl="1" indent="0">
              <a:buNone/>
            </a:pPr>
            <a:r>
              <a:rPr lang="en-US" dirty="0"/>
              <a:t>r</a:t>
            </a:r>
            <a:r>
              <a:rPr lang="en-US" dirty="0" smtClean="0"/>
              <a:t>egardless of the option the student chooses to meet the endorsement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(5)</a:t>
            </a:r>
          </a:p>
          <a:p>
            <a:pPr lvl="1"/>
            <a:r>
              <a:rPr lang="en-US" dirty="0" smtClean="0"/>
              <a:t> Computer Science – </a:t>
            </a:r>
            <a:r>
              <a:rPr lang="en-US" dirty="0" smtClean="0"/>
              <a:t>Four</a:t>
            </a:r>
            <a:r>
              <a:rPr lang="en-US" dirty="0" smtClean="0"/>
              <a:t> </a:t>
            </a:r>
            <a:r>
              <a:rPr lang="en-US" dirty="0" smtClean="0"/>
              <a:t>courses</a:t>
            </a:r>
          </a:p>
          <a:p>
            <a:pPr lvl="2"/>
            <a:r>
              <a:rPr lang="en-US" dirty="0"/>
              <a:t>Computer Science I K</a:t>
            </a:r>
          </a:p>
          <a:p>
            <a:pPr lvl="2"/>
            <a:r>
              <a:rPr lang="en-US" dirty="0" smtClean="0"/>
              <a:t>Computer </a:t>
            </a:r>
            <a:r>
              <a:rPr lang="en-US" dirty="0"/>
              <a:t>Science Principles AP</a:t>
            </a:r>
          </a:p>
          <a:p>
            <a:pPr lvl="2"/>
            <a:r>
              <a:rPr lang="en-US" dirty="0" smtClean="0"/>
              <a:t>Computer </a:t>
            </a:r>
            <a:r>
              <a:rPr lang="en-US" dirty="0"/>
              <a:t>Science II AP A</a:t>
            </a:r>
          </a:p>
          <a:p>
            <a:pPr lvl="2"/>
            <a:r>
              <a:rPr lang="en-US" dirty="0" smtClean="0"/>
              <a:t>Computer </a:t>
            </a:r>
            <a:r>
              <a:rPr lang="en-US" dirty="0"/>
              <a:t>Science III K</a:t>
            </a:r>
          </a:p>
          <a:p>
            <a:pPr lvl="2"/>
            <a:r>
              <a:rPr lang="en-US" dirty="0" smtClean="0"/>
              <a:t>Project-based </a:t>
            </a:r>
            <a:r>
              <a:rPr lang="en-US" dirty="0"/>
              <a:t>Research in Computer </a:t>
            </a:r>
            <a:r>
              <a:rPr lang="en-US" dirty="0" smtClean="0"/>
              <a:t>Science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– more</a:t>
            </a:r>
          </a:p>
          <a:p>
            <a:pPr lvl="1"/>
            <a:r>
              <a:rPr lang="en-US" dirty="0" smtClean="0"/>
              <a:t>CTE – Four credits by taking at least 2 courses in the same cluster that lead to a final course in the STEM cluster with at least 1 course at the advance level (3</a:t>
            </a:r>
            <a:r>
              <a:rPr lang="en-US" baseline="30000" dirty="0" smtClean="0"/>
              <a:t>rd</a:t>
            </a:r>
            <a:r>
              <a:rPr lang="en-US" dirty="0" smtClean="0"/>
              <a:t> year or higher course in the sequence)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3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– more</a:t>
            </a:r>
          </a:p>
          <a:p>
            <a:pPr lvl="1"/>
            <a:r>
              <a:rPr lang="en-US" dirty="0" smtClean="0"/>
              <a:t>Math – 5 credits: Algebra I, Geometry, Algebra II AND 2 courses for which Algebra II is a prerequisite</a:t>
            </a:r>
          </a:p>
          <a:p>
            <a:pPr lvl="1"/>
            <a:r>
              <a:rPr lang="en-US" dirty="0" smtClean="0"/>
              <a:t>Science – 5 credits: Biology, Chemistry, and Physics AND 2 courses from the 4</a:t>
            </a:r>
            <a:r>
              <a:rPr lang="en-US" baseline="30000" dirty="0" smtClean="0"/>
              <a:t>th</a:t>
            </a:r>
            <a:r>
              <a:rPr lang="en-US" dirty="0" smtClean="0"/>
              <a:t> science course list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– more</a:t>
            </a:r>
          </a:p>
          <a:p>
            <a:pPr lvl="1"/>
            <a:r>
              <a:rPr lang="en-US" dirty="0"/>
              <a:t>Combination – Algebra II, Chemistry, Physics, </a:t>
            </a:r>
            <a:r>
              <a:rPr lang="en-US" dirty="0" smtClean="0"/>
              <a:t>an additional math course, an additional science course, AND </a:t>
            </a:r>
            <a:r>
              <a:rPr lang="en-US" dirty="0"/>
              <a:t>3 more credits </a:t>
            </a:r>
            <a:r>
              <a:rPr lang="en-US" dirty="0" smtClean="0"/>
              <a:t>from </a:t>
            </a:r>
            <a:r>
              <a:rPr lang="en-US" dirty="0"/>
              <a:t>Computer </a:t>
            </a:r>
            <a:r>
              <a:rPr lang="en-US" dirty="0" smtClean="0"/>
              <a:t>Science and/or CTE 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Multidisciplinary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(3)</a:t>
            </a:r>
          </a:p>
          <a:p>
            <a:pPr lvl="1"/>
            <a:r>
              <a:rPr lang="en-US" dirty="0" smtClean="0"/>
              <a:t>4x4 – Four courses in each of the 4 core subject areas to include English IV and chemistry and/or physics</a:t>
            </a:r>
          </a:p>
          <a:p>
            <a:pPr lvl="1"/>
            <a:r>
              <a:rPr lang="en-US" dirty="0" smtClean="0"/>
              <a:t>AP – Four AP credits or four dual credit course credits from among English, math, science, social studies, LOTE, or fine arts</a:t>
            </a:r>
          </a:p>
        </p:txBody>
      </p:sp>
    </p:spTree>
    <p:extLst>
      <p:ext uri="{BB962C8B-B14F-4D97-AF65-F5344CB8AC3E}">
        <p14:creationId xmlns:p14="http://schemas.microsoft.com/office/powerpoint/2010/main" val="15131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Multidisciplinary Studies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– more</a:t>
            </a:r>
          </a:p>
          <a:p>
            <a:pPr lvl="1"/>
            <a:r>
              <a:rPr lang="en-US" dirty="0"/>
              <a:t>CTE – </a:t>
            </a:r>
            <a:r>
              <a:rPr lang="en-US" dirty="0" smtClean="0"/>
              <a:t>Four </a:t>
            </a:r>
            <a:r>
              <a:rPr lang="en-US" dirty="0"/>
              <a:t>courses that prep a student to enter the workforce/post secondary </a:t>
            </a:r>
            <a:r>
              <a:rPr lang="en-US" dirty="0" smtClean="0"/>
              <a:t>education without </a:t>
            </a:r>
            <a:r>
              <a:rPr lang="en-US" dirty="0"/>
              <a:t>remediation from within one endorsement area or among endorsement areas not in a coherent sequence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Distinguished Level of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must earn distinguished level of achievement to be eligible for the top 10% automatic admission.</a:t>
            </a:r>
          </a:p>
          <a:p>
            <a:r>
              <a:rPr lang="en-US" dirty="0" smtClean="0"/>
              <a:t>The distinguished level of achievement requires</a:t>
            </a:r>
          </a:p>
          <a:p>
            <a:pPr lvl="1"/>
            <a:r>
              <a:rPr lang="en-US" dirty="0" smtClean="0"/>
              <a:t>four credits in math including Algebra II,</a:t>
            </a:r>
          </a:p>
          <a:p>
            <a:pPr lvl="1"/>
            <a:r>
              <a:rPr lang="en-US" dirty="0" smtClean="0"/>
              <a:t>four credits in science,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other FHSP requirements, and</a:t>
            </a:r>
          </a:p>
          <a:p>
            <a:pPr lvl="1"/>
            <a:r>
              <a:rPr lang="en-US" dirty="0" smtClean="0"/>
              <a:t>at least one endorsement.</a:t>
            </a:r>
          </a:p>
        </p:txBody>
      </p:sp>
    </p:spTree>
    <p:extLst>
      <p:ext uri="{BB962C8B-B14F-4D97-AF65-F5344CB8AC3E}">
        <p14:creationId xmlns:p14="http://schemas.microsoft.com/office/powerpoint/2010/main" val="41338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 High School Program + Endorsement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Questions?</a:t>
            </a:r>
          </a:p>
          <a:p>
            <a:endParaRPr lang="en-US" sz="4000" dirty="0"/>
          </a:p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Thank you </a:t>
            </a:r>
            <a:r>
              <a:rPr lang="en-US" sz="4000" smtClean="0"/>
              <a:t>for attending!</a:t>
            </a:r>
            <a:endParaRPr lang="en-US" sz="4000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305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General Information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A student indicates in writing an endorsement that the student intends to earn.</a:t>
            </a:r>
          </a:p>
          <a:p>
            <a:r>
              <a:rPr lang="en-US" dirty="0" smtClean="0"/>
              <a:t>A district must permit a student to choose to earn an endorsement other than the one the student previously indicated.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More General Information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A student may graduate under the FHSP without earning an endorsement IF, after the student’s sophomore year: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student and parent are advised by the counselor of the specific benefits of graduating with an endorsement; and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parent files written permission allowing the student to graduate FHSP with no endorsement.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FHSP – Course Requirements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English – 4 credits</a:t>
            </a:r>
          </a:p>
          <a:p>
            <a:pPr lvl="1"/>
            <a:r>
              <a:rPr lang="en-US" dirty="0" smtClean="0"/>
              <a:t>English I, II, III, &amp; Advanced English</a:t>
            </a:r>
          </a:p>
          <a:p>
            <a:r>
              <a:rPr lang="en-US" dirty="0" smtClean="0"/>
              <a:t>PACE – ½ credit</a:t>
            </a:r>
          </a:p>
          <a:p>
            <a:r>
              <a:rPr lang="en-US" dirty="0" smtClean="0"/>
              <a:t>Mathematics – 3 credits</a:t>
            </a:r>
          </a:p>
          <a:p>
            <a:pPr lvl="1"/>
            <a:r>
              <a:rPr lang="en-US" dirty="0" smtClean="0"/>
              <a:t>Algebra I, Geometry, &amp; Advanced Math</a:t>
            </a:r>
          </a:p>
          <a:p>
            <a:r>
              <a:rPr lang="en-US" dirty="0" smtClean="0"/>
              <a:t>Science – 3 credits</a:t>
            </a:r>
          </a:p>
          <a:p>
            <a:pPr lvl="1"/>
            <a:r>
              <a:rPr lang="en-US" dirty="0" smtClean="0"/>
              <a:t>Biology</a:t>
            </a:r>
            <a:r>
              <a:rPr lang="en-US" dirty="0" smtClean="0"/>
              <a:t>, </a:t>
            </a:r>
            <a:r>
              <a:rPr lang="en-US" dirty="0" smtClean="0"/>
              <a:t>&amp; </a:t>
            </a:r>
            <a:r>
              <a:rPr lang="en-US" dirty="0" smtClean="0"/>
              <a:t>2 </a:t>
            </a:r>
            <a:r>
              <a:rPr lang="en-US" dirty="0" smtClean="0"/>
              <a:t>More Sciences 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FHSP – Course Requirements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Social Studies – 3 credits</a:t>
            </a:r>
          </a:p>
          <a:p>
            <a:pPr lvl="1"/>
            <a:r>
              <a:rPr lang="en-US" dirty="0" smtClean="0"/>
              <a:t>World Geography OR World History</a:t>
            </a:r>
          </a:p>
          <a:p>
            <a:pPr lvl="1"/>
            <a:r>
              <a:rPr lang="en-US" dirty="0" smtClean="0"/>
              <a:t>US History</a:t>
            </a:r>
          </a:p>
          <a:p>
            <a:pPr lvl="1"/>
            <a:r>
              <a:rPr lang="en-US" dirty="0" smtClean="0"/>
              <a:t>Government (1/2) &amp; Economics (1/2)</a:t>
            </a:r>
          </a:p>
          <a:p>
            <a:r>
              <a:rPr lang="en-US" dirty="0" smtClean="0"/>
              <a:t>Languages Other than English – 2 credits in the same language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FHSP – Course Requirements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Physical Education – 1 credit</a:t>
            </a:r>
          </a:p>
          <a:p>
            <a:r>
              <a:rPr lang="en-US" dirty="0" smtClean="0"/>
              <a:t>Health – ½ credit</a:t>
            </a:r>
          </a:p>
          <a:p>
            <a:r>
              <a:rPr lang="en-US" dirty="0" smtClean="0"/>
              <a:t>Fine Arts – 1 credit</a:t>
            </a:r>
          </a:p>
          <a:p>
            <a:r>
              <a:rPr lang="en-US" dirty="0" smtClean="0"/>
              <a:t>Electives – 4 credits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Total = 22 credits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+Endorsement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One additional math credit</a:t>
            </a:r>
          </a:p>
          <a:p>
            <a:r>
              <a:rPr lang="en-US" dirty="0" smtClean="0"/>
              <a:t>One additional science credit</a:t>
            </a:r>
          </a:p>
          <a:p>
            <a:r>
              <a:rPr lang="en-US" dirty="0" smtClean="0"/>
              <a:t>Two additional electives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FHSP + Endorsement = 26 credits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who struggles in completing the first credit and is unlikely to complete the second may substitute another course.</a:t>
            </a:r>
          </a:p>
          <a:p>
            <a:pPr lvl="1"/>
            <a:r>
              <a:rPr lang="en-US" dirty="0" smtClean="0"/>
              <a:t>World Geography or World History </a:t>
            </a:r>
          </a:p>
          <a:p>
            <a:pPr lvl="1"/>
            <a:r>
              <a:rPr lang="en-US" dirty="0" smtClean="0"/>
              <a:t>A different language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335</TotalTime>
  <Words>1107</Words>
  <Application>Microsoft Office PowerPoint</Application>
  <PresentationFormat>On-screen Show (4:3)</PresentationFormat>
  <Paragraphs>179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Staff training presentation</vt:lpstr>
      <vt:lpstr>Foundation High School Program + Endorsement</vt:lpstr>
      <vt:lpstr>General Information </vt:lpstr>
      <vt:lpstr>General Information </vt:lpstr>
      <vt:lpstr>More General Information</vt:lpstr>
      <vt:lpstr>FHSP – Course Requirements</vt:lpstr>
      <vt:lpstr>FHSP – Course Requirements</vt:lpstr>
      <vt:lpstr>FHSP – Course Requirements</vt:lpstr>
      <vt:lpstr>+Endorsement</vt:lpstr>
      <vt:lpstr>LOTE Note</vt:lpstr>
      <vt:lpstr>LOTE Note – Special Education</vt:lpstr>
      <vt:lpstr>Speech Note</vt:lpstr>
      <vt:lpstr>Speech </vt:lpstr>
      <vt:lpstr>Endorsements</vt:lpstr>
      <vt:lpstr>Five Endorsements</vt:lpstr>
      <vt:lpstr>Public Services</vt:lpstr>
      <vt:lpstr>Arts &amp; Humanities</vt:lpstr>
      <vt:lpstr>Business &amp; Industry</vt:lpstr>
      <vt:lpstr>Business &amp; Industry - Continued</vt:lpstr>
      <vt:lpstr>Business &amp; Industry - Continued</vt:lpstr>
      <vt:lpstr>Business &amp; Industry - Continued</vt:lpstr>
      <vt:lpstr>STEM </vt:lpstr>
      <vt:lpstr>STEM</vt:lpstr>
      <vt:lpstr>STEM - Continued</vt:lpstr>
      <vt:lpstr>STEM - Continued</vt:lpstr>
      <vt:lpstr>STEM - Continued</vt:lpstr>
      <vt:lpstr>Multidisciplinary Studies</vt:lpstr>
      <vt:lpstr>Multidisciplinary Studies - Continued</vt:lpstr>
      <vt:lpstr>Distinguished Level of Achievement</vt:lpstr>
      <vt:lpstr>Foundation High School Program + Endorsement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High School Program + Endorsement</dc:title>
  <dc:creator>owner</dc:creator>
  <cp:lastModifiedBy>TAMMY MAAZ</cp:lastModifiedBy>
  <cp:revision>36</cp:revision>
  <dcterms:created xsi:type="dcterms:W3CDTF">2014-02-15T16:43:33Z</dcterms:created>
  <dcterms:modified xsi:type="dcterms:W3CDTF">2017-02-15T18:12:45Z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TC010130221033</vt:lpwstr>
  </property>
</Properties>
</file>