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34"/>
  </p:notesMasterIdLst>
  <p:handoutMasterIdLst>
    <p:handoutMasterId r:id="rId35"/>
  </p:handoutMasterIdLst>
  <p:sldIdLst>
    <p:sldId id="277" r:id="rId2"/>
    <p:sldId id="305" r:id="rId3"/>
    <p:sldId id="306" r:id="rId4"/>
    <p:sldId id="307" r:id="rId5"/>
    <p:sldId id="308" r:id="rId6"/>
    <p:sldId id="256" r:id="rId7"/>
    <p:sldId id="257" r:id="rId8"/>
    <p:sldId id="259" r:id="rId9"/>
    <p:sldId id="258" r:id="rId10"/>
    <p:sldId id="260" r:id="rId11"/>
    <p:sldId id="289" r:id="rId12"/>
    <p:sldId id="315" r:id="rId13"/>
    <p:sldId id="316" r:id="rId14"/>
    <p:sldId id="287" r:id="rId15"/>
    <p:sldId id="325" r:id="rId16"/>
    <p:sldId id="327" r:id="rId17"/>
    <p:sldId id="329" r:id="rId18"/>
    <p:sldId id="263" r:id="rId19"/>
    <p:sldId id="262" r:id="rId20"/>
    <p:sldId id="297" r:id="rId21"/>
    <p:sldId id="319" r:id="rId22"/>
    <p:sldId id="331" r:id="rId23"/>
    <p:sldId id="321" r:id="rId24"/>
    <p:sldId id="265" r:id="rId25"/>
    <p:sldId id="324" r:id="rId26"/>
    <p:sldId id="318" r:id="rId27"/>
    <p:sldId id="294" r:id="rId28"/>
    <p:sldId id="279" r:id="rId29"/>
    <p:sldId id="278" r:id="rId30"/>
    <p:sldId id="330" r:id="rId31"/>
    <p:sldId id="267" r:id="rId32"/>
    <p:sldId id="268" r:id="rId3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8DB"/>
    <a:srgbClr val="0B05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2" autoAdjust="0"/>
    <p:restoredTop sz="85246" autoAdjust="0"/>
  </p:normalViewPr>
  <p:slideViewPr>
    <p:cSldViewPr>
      <p:cViewPr varScale="1">
        <p:scale>
          <a:sx n="76" d="100"/>
          <a:sy n="76" d="100"/>
        </p:scale>
        <p:origin x="18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84F819-E2C9-4D0A-A9A8-9C9345B6A50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28E621-58AA-4254-B926-3C20A601D29C}">
      <dgm:prSet/>
      <dgm:spPr/>
      <dgm:t>
        <a:bodyPr/>
        <a:lstStyle/>
        <a:p>
          <a:r>
            <a:rPr lang="en-US"/>
            <a:t>Select your PE (athletics or PE)</a:t>
          </a:r>
        </a:p>
      </dgm:t>
    </dgm:pt>
    <dgm:pt modelId="{AD0947B3-DA72-4EF6-9ED7-D63A470A0F1A}" type="parTrans" cxnId="{D8921C35-6166-41BB-9C1D-FFC067D039BE}">
      <dgm:prSet/>
      <dgm:spPr/>
      <dgm:t>
        <a:bodyPr/>
        <a:lstStyle/>
        <a:p>
          <a:endParaRPr lang="en-US"/>
        </a:p>
      </dgm:t>
    </dgm:pt>
    <dgm:pt modelId="{1DC3F991-4675-40FD-924E-55033E269279}" type="sibTrans" cxnId="{D8921C35-6166-41BB-9C1D-FFC067D039BE}">
      <dgm:prSet/>
      <dgm:spPr/>
      <dgm:t>
        <a:bodyPr/>
        <a:lstStyle/>
        <a:p>
          <a:endParaRPr lang="en-US"/>
        </a:p>
      </dgm:t>
    </dgm:pt>
    <dgm:pt modelId="{8475A64B-AC69-4032-B54F-4C161191763D}">
      <dgm:prSet/>
      <dgm:spPr/>
      <dgm:t>
        <a:bodyPr/>
        <a:lstStyle/>
        <a:p>
          <a:r>
            <a:rPr lang="en-US"/>
            <a:t>Choose your alternate electives with care … it may become your class for next year!</a:t>
          </a:r>
        </a:p>
      </dgm:t>
    </dgm:pt>
    <dgm:pt modelId="{FE613624-152D-4C9C-9A77-451619B5189D}" type="parTrans" cxnId="{164643E8-EE62-4771-95A9-C5A5B1FDC0E2}">
      <dgm:prSet/>
      <dgm:spPr/>
      <dgm:t>
        <a:bodyPr/>
        <a:lstStyle/>
        <a:p>
          <a:endParaRPr lang="en-US"/>
        </a:p>
      </dgm:t>
    </dgm:pt>
    <dgm:pt modelId="{4F3947CD-0FFE-41AD-BDC6-06A15FFAD2D6}" type="sibTrans" cxnId="{164643E8-EE62-4771-95A9-C5A5B1FDC0E2}">
      <dgm:prSet/>
      <dgm:spPr/>
      <dgm:t>
        <a:bodyPr/>
        <a:lstStyle/>
        <a:p>
          <a:endParaRPr lang="en-US"/>
        </a:p>
      </dgm:t>
    </dgm:pt>
    <dgm:pt modelId="{9544A888-F3AD-4243-BA82-8FA5B3876A08}">
      <dgm:prSet/>
      <dgm:spPr/>
      <dgm:t>
        <a:bodyPr/>
        <a:lstStyle/>
        <a:p>
          <a:r>
            <a:rPr lang="en-US"/>
            <a:t>Parent signature</a:t>
          </a:r>
        </a:p>
      </dgm:t>
    </dgm:pt>
    <dgm:pt modelId="{7B468C2D-79B4-463C-A581-2B2A869DAB5F}" type="parTrans" cxnId="{4B9ABC23-A697-444C-B658-9FD747B732F1}">
      <dgm:prSet/>
      <dgm:spPr/>
      <dgm:t>
        <a:bodyPr/>
        <a:lstStyle/>
        <a:p>
          <a:endParaRPr lang="en-US"/>
        </a:p>
      </dgm:t>
    </dgm:pt>
    <dgm:pt modelId="{A17B85A6-7ACC-4954-99DF-EFCE79961E19}" type="sibTrans" cxnId="{4B9ABC23-A697-444C-B658-9FD747B732F1}">
      <dgm:prSet/>
      <dgm:spPr/>
      <dgm:t>
        <a:bodyPr/>
        <a:lstStyle/>
        <a:p>
          <a:endParaRPr lang="en-US"/>
        </a:p>
      </dgm:t>
    </dgm:pt>
    <dgm:pt modelId="{F7EC55F4-1E66-4092-8795-CDB96D06DB28}">
      <dgm:prSet/>
      <dgm:spPr/>
      <dgm:t>
        <a:bodyPr/>
        <a:lstStyle/>
        <a:p>
          <a:r>
            <a:rPr lang="en-US" dirty="0"/>
            <a:t>Return to your World Cultures teacher by Friday, February 4</a:t>
          </a:r>
          <a:r>
            <a:rPr lang="en-US" baseline="30000" dirty="0"/>
            <a:t>th</a:t>
          </a:r>
          <a:r>
            <a:rPr lang="en-US" dirty="0"/>
            <a:t>.</a:t>
          </a:r>
        </a:p>
      </dgm:t>
    </dgm:pt>
    <dgm:pt modelId="{9A340786-CAD1-4C8C-BC1D-4CB1F9B0D36F}" type="parTrans" cxnId="{4046E3BD-4962-4ED8-8987-9F70C5DD9AB1}">
      <dgm:prSet/>
      <dgm:spPr/>
      <dgm:t>
        <a:bodyPr/>
        <a:lstStyle/>
        <a:p>
          <a:endParaRPr lang="en-US"/>
        </a:p>
      </dgm:t>
    </dgm:pt>
    <dgm:pt modelId="{5089BDCF-A136-4516-BBB3-09FE070AE290}" type="sibTrans" cxnId="{4046E3BD-4962-4ED8-8987-9F70C5DD9AB1}">
      <dgm:prSet/>
      <dgm:spPr/>
      <dgm:t>
        <a:bodyPr/>
        <a:lstStyle/>
        <a:p>
          <a:endParaRPr lang="en-US"/>
        </a:p>
      </dgm:t>
    </dgm:pt>
    <dgm:pt modelId="{B5F71A12-400A-4053-95B8-C3BE12997A30}">
      <dgm:prSet/>
      <dgm:spPr/>
      <dgm:t>
        <a:bodyPr/>
        <a:lstStyle/>
        <a:p>
          <a:r>
            <a:rPr lang="en-US" b="1" i="1" u="sng" dirty="0"/>
            <a:t>If you do not turn in your registration sheet, then your electives will be chosen for you.</a:t>
          </a:r>
          <a:endParaRPr lang="en-US" dirty="0"/>
        </a:p>
      </dgm:t>
    </dgm:pt>
    <dgm:pt modelId="{C2BC8452-DB24-40A3-9532-C3D92E10B104}" type="parTrans" cxnId="{89D006B3-735B-4D81-B648-5422DE577F4F}">
      <dgm:prSet/>
      <dgm:spPr/>
      <dgm:t>
        <a:bodyPr/>
        <a:lstStyle/>
        <a:p>
          <a:endParaRPr lang="en-US"/>
        </a:p>
      </dgm:t>
    </dgm:pt>
    <dgm:pt modelId="{D56CB750-040A-4653-AF6F-A85B4FDF2DB3}" type="sibTrans" cxnId="{89D006B3-735B-4D81-B648-5422DE577F4F}">
      <dgm:prSet/>
      <dgm:spPr/>
      <dgm:t>
        <a:bodyPr/>
        <a:lstStyle/>
        <a:p>
          <a:endParaRPr lang="en-US"/>
        </a:p>
      </dgm:t>
    </dgm:pt>
    <dgm:pt modelId="{B58D7EBD-D629-456C-80A8-23272B4E0DC9}" type="pres">
      <dgm:prSet presAssocID="{5D84F819-E2C9-4D0A-A9A8-9C9345B6A50A}" presName="linear" presStyleCnt="0">
        <dgm:presLayoutVars>
          <dgm:animLvl val="lvl"/>
          <dgm:resizeHandles val="exact"/>
        </dgm:presLayoutVars>
      </dgm:prSet>
      <dgm:spPr/>
    </dgm:pt>
    <dgm:pt modelId="{274C7E00-C1C4-4D24-A528-97A57EE6C33E}" type="pres">
      <dgm:prSet presAssocID="{AF28E621-58AA-4254-B926-3C20A601D29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1C9C3000-4771-44DE-B75B-B0DCBCC36650}" type="pres">
      <dgm:prSet presAssocID="{1DC3F991-4675-40FD-924E-55033E269279}" presName="spacer" presStyleCnt="0"/>
      <dgm:spPr/>
    </dgm:pt>
    <dgm:pt modelId="{94AF9DEE-5B3F-4D80-AB7E-150E88C6F3FB}" type="pres">
      <dgm:prSet presAssocID="{8475A64B-AC69-4032-B54F-4C161191763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E3A317CF-F18A-4555-812A-C8E4585378C2}" type="pres">
      <dgm:prSet presAssocID="{4F3947CD-0FFE-41AD-BDC6-06A15FFAD2D6}" presName="spacer" presStyleCnt="0"/>
      <dgm:spPr/>
    </dgm:pt>
    <dgm:pt modelId="{BE8E97EE-7847-42B2-993C-704F723ACE55}" type="pres">
      <dgm:prSet presAssocID="{9544A888-F3AD-4243-BA82-8FA5B3876A0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606D14B-1FB9-4726-A08E-C3F8463B16E3}" type="pres">
      <dgm:prSet presAssocID="{A17B85A6-7ACC-4954-99DF-EFCE79961E19}" presName="spacer" presStyleCnt="0"/>
      <dgm:spPr/>
    </dgm:pt>
    <dgm:pt modelId="{1D234DC1-28DE-4481-B13B-8ED89E0BD90D}" type="pres">
      <dgm:prSet presAssocID="{F7EC55F4-1E66-4092-8795-CDB96D06DB2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AED75645-FBDB-46D0-A7E7-9457834B7C4F}" type="pres">
      <dgm:prSet presAssocID="{5089BDCF-A136-4516-BBB3-09FE070AE290}" presName="spacer" presStyleCnt="0"/>
      <dgm:spPr/>
    </dgm:pt>
    <dgm:pt modelId="{A4D7380E-48B3-488E-A996-D6C3557FD794}" type="pres">
      <dgm:prSet presAssocID="{B5F71A12-400A-4053-95B8-C3BE12997A3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1DBCA01-28C2-4151-8C9B-BEEDF6F55ED1}" type="presOf" srcId="{B5F71A12-400A-4053-95B8-C3BE12997A30}" destId="{A4D7380E-48B3-488E-A996-D6C3557FD794}" srcOrd="0" destOrd="0" presId="urn:microsoft.com/office/officeart/2005/8/layout/vList2"/>
    <dgm:cxn modelId="{4B9ABC23-A697-444C-B658-9FD747B732F1}" srcId="{5D84F819-E2C9-4D0A-A9A8-9C9345B6A50A}" destId="{9544A888-F3AD-4243-BA82-8FA5B3876A08}" srcOrd="2" destOrd="0" parTransId="{7B468C2D-79B4-463C-A581-2B2A869DAB5F}" sibTransId="{A17B85A6-7ACC-4954-99DF-EFCE79961E19}"/>
    <dgm:cxn modelId="{D8921C35-6166-41BB-9C1D-FFC067D039BE}" srcId="{5D84F819-E2C9-4D0A-A9A8-9C9345B6A50A}" destId="{AF28E621-58AA-4254-B926-3C20A601D29C}" srcOrd="0" destOrd="0" parTransId="{AD0947B3-DA72-4EF6-9ED7-D63A470A0F1A}" sibTransId="{1DC3F991-4675-40FD-924E-55033E269279}"/>
    <dgm:cxn modelId="{ED9B6468-A764-404C-8D31-6C0E1081BEED}" type="presOf" srcId="{AF28E621-58AA-4254-B926-3C20A601D29C}" destId="{274C7E00-C1C4-4D24-A528-97A57EE6C33E}" srcOrd="0" destOrd="0" presId="urn:microsoft.com/office/officeart/2005/8/layout/vList2"/>
    <dgm:cxn modelId="{A359F85A-C016-4482-9CA6-E9E88A18DF20}" type="presOf" srcId="{F7EC55F4-1E66-4092-8795-CDB96D06DB28}" destId="{1D234DC1-28DE-4481-B13B-8ED89E0BD90D}" srcOrd="0" destOrd="0" presId="urn:microsoft.com/office/officeart/2005/8/layout/vList2"/>
    <dgm:cxn modelId="{6097167C-60A0-4566-9EB7-F43DA7B4D9F9}" type="presOf" srcId="{9544A888-F3AD-4243-BA82-8FA5B3876A08}" destId="{BE8E97EE-7847-42B2-993C-704F723ACE55}" srcOrd="0" destOrd="0" presId="urn:microsoft.com/office/officeart/2005/8/layout/vList2"/>
    <dgm:cxn modelId="{35E1649D-FEB4-4A12-934C-C83DFFA15DB9}" type="presOf" srcId="{5D84F819-E2C9-4D0A-A9A8-9C9345B6A50A}" destId="{B58D7EBD-D629-456C-80A8-23272B4E0DC9}" srcOrd="0" destOrd="0" presId="urn:microsoft.com/office/officeart/2005/8/layout/vList2"/>
    <dgm:cxn modelId="{89D006B3-735B-4D81-B648-5422DE577F4F}" srcId="{5D84F819-E2C9-4D0A-A9A8-9C9345B6A50A}" destId="{B5F71A12-400A-4053-95B8-C3BE12997A30}" srcOrd="4" destOrd="0" parTransId="{C2BC8452-DB24-40A3-9532-C3D92E10B104}" sibTransId="{D56CB750-040A-4653-AF6F-A85B4FDF2DB3}"/>
    <dgm:cxn modelId="{4046E3BD-4962-4ED8-8987-9F70C5DD9AB1}" srcId="{5D84F819-E2C9-4D0A-A9A8-9C9345B6A50A}" destId="{F7EC55F4-1E66-4092-8795-CDB96D06DB28}" srcOrd="3" destOrd="0" parTransId="{9A340786-CAD1-4C8C-BC1D-4CB1F9B0D36F}" sibTransId="{5089BDCF-A136-4516-BBB3-09FE070AE290}"/>
    <dgm:cxn modelId="{C19452C6-9C9C-4541-9F05-7AC4F4DE85D3}" type="presOf" srcId="{8475A64B-AC69-4032-B54F-4C161191763D}" destId="{94AF9DEE-5B3F-4D80-AB7E-150E88C6F3FB}" srcOrd="0" destOrd="0" presId="urn:microsoft.com/office/officeart/2005/8/layout/vList2"/>
    <dgm:cxn modelId="{164643E8-EE62-4771-95A9-C5A5B1FDC0E2}" srcId="{5D84F819-E2C9-4D0A-A9A8-9C9345B6A50A}" destId="{8475A64B-AC69-4032-B54F-4C161191763D}" srcOrd="1" destOrd="0" parTransId="{FE613624-152D-4C9C-9A77-451619B5189D}" sibTransId="{4F3947CD-0FFE-41AD-BDC6-06A15FFAD2D6}"/>
    <dgm:cxn modelId="{F894D24C-C489-4CE5-B127-729C2646C6C7}" type="presParOf" srcId="{B58D7EBD-D629-456C-80A8-23272B4E0DC9}" destId="{274C7E00-C1C4-4D24-A528-97A57EE6C33E}" srcOrd="0" destOrd="0" presId="urn:microsoft.com/office/officeart/2005/8/layout/vList2"/>
    <dgm:cxn modelId="{1F958034-8F66-488D-B4B1-66DEE8A52DAD}" type="presParOf" srcId="{B58D7EBD-D629-456C-80A8-23272B4E0DC9}" destId="{1C9C3000-4771-44DE-B75B-B0DCBCC36650}" srcOrd="1" destOrd="0" presId="urn:microsoft.com/office/officeart/2005/8/layout/vList2"/>
    <dgm:cxn modelId="{08EE38FE-9AD8-460C-9294-A0F6CE4F28BC}" type="presParOf" srcId="{B58D7EBD-D629-456C-80A8-23272B4E0DC9}" destId="{94AF9DEE-5B3F-4D80-AB7E-150E88C6F3FB}" srcOrd="2" destOrd="0" presId="urn:microsoft.com/office/officeart/2005/8/layout/vList2"/>
    <dgm:cxn modelId="{EB510DCE-15A6-48D8-9287-B80FF68FA776}" type="presParOf" srcId="{B58D7EBD-D629-456C-80A8-23272B4E0DC9}" destId="{E3A317CF-F18A-4555-812A-C8E4585378C2}" srcOrd="3" destOrd="0" presId="urn:microsoft.com/office/officeart/2005/8/layout/vList2"/>
    <dgm:cxn modelId="{34E29ECF-36BD-4945-A56B-D6A7EAF5FECF}" type="presParOf" srcId="{B58D7EBD-D629-456C-80A8-23272B4E0DC9}" destId="{BE8E97EE-7847-42B2-993C-704F723ACE55}" srcOrd="4" destOrd="0" presId="urn:microsoft.com/office/officeart/2005/8/layout/vList2"/>
    <dgm:cxn modelId="{9A267BE5-AEE9-4EAF-8A5F-9CEE4349F05B}" type="presParOf" srcId="{B58D7EBD-D629-456C-80A8-23272B4E0DC9}" destId="{4606D14B-1FB9-4726-A08E-C3F8463B16E3}" srcOrd="5" destOrd="0" presId="urn:microsoft.com/office/officeart/2005/8/layout/vList2"/>
    <dgm:cxn modelId="{E8D8983B-C675-4671-A259-C5170DEB6275}" type="presParOf" srcId="{B58D7EBD-D629-456C-80A8-23272B4E0DC9}" destId="{1D234DC1-28DE-4481-B13B-8ED89E0BD90D}" srcOrd="6" destOrd="0" presId="urn:microsoft.com/office/officeart/2005/8/layout/vList2"/>
    <dgm:cxn modelId="{822AC5FB-3155-481A-AF27-CAEC92FA8E9F}" type="presParOf" srcId="{B58D7EBD-D629-456C-80A8-23272B4E0DC9}" destId="{AED75645-FBDB-46D0-A7E7-9457834B7C4F}" srcOrd="7" destOrd="0" presId="urn:microsoft.com/office/officeart/2005/8/layout/vList2"/>
    <dgm:cxn modelId="{C98B1161-2200-4AAE-B298-F824A82875FA}" type="presParOf" srcId="{B58D7EBD-D629-456C-80A8-23272B4E0DC9}" destId="{A4D7380E-48B3-488E-A996-D6C3557FD79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C7E00-C1C4-4D24-A528-97A57EE6C33E}">
      <dsp:nvSpPr>
        <dsp:cNvPr id="0" name=""/>
        <dsp:cNvSpPr/>
      </dsp:nvSpPr>
      <dsp:spPr>
        <a:xfrm>
          <a:off x="0" y="164770"/>
          <a:ext cx="3856434" cy="9740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Select your PE (athletics or PE)</a:t>
          </a:r>
        </a:p>
      </dsp:txBody>
      <dsp:txXfrm>
        <a:off x="47548" y="212318"/>
        <a:ext cx="3761338" cy="878928"/>
      </dsp:txXfrm>
    </dsp:sp>
    <dsp:sp modelId="{94AF9DEE-5B3F-4D80-AB7E-150E88C6F3FB}">
      <dsp:nvSpPr>
        <dsp:cNvPr id="0" name=""/>
        <dsp:cNvSpPr/>
      </dsp:nvSpPr>
      <dsp:spPr>
        <a:xfrm>
          <a:off x="0" y="1190635"/>
          <a:ext cx="3856434" cy="974024"/>
        </a:xfrm>
        <a:prstGeom prst="roundRect">
          <a:avLst/>
        </a:prstGeom>
        <a:solidFill>
          <a:schemeClr val="accent5">
            <a:hueOff val="-5330780"/>
            <a:satOff val="3030"/>
            <a:lumOff val="-2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Choose your alternate electives with care … it may become your class for next year!</a:t>
          </a:r>
        </a:p>
      </dsp:txBody>
      <dsp:txXfrm>
        <a:off x="47548" y="1238183"/>
        <a:ext cx="3761338" cy="878928"/>
      </dsp:txXfrm>
    </dsp:sp>
    <dsp:sp modelId="{BE8E97EE-7847-42B2-993C-704F723ACE55}">
      <dsp:nvSpPr>
        <dsp:cNvPr id="0" name=""/>
        <dsp:cNvSpPr/>
      </dsp:nvSpPr>
      <dsp:spPr>
        <a:xfrm>
          <a:off x="0" y="2216500"/>
          <a:ext cx="3856434" cy="974024"/>
        </a:xfrm>
        <a:prstGeom prst="roundRect">
          <a:avLst/>
        </a:prstGeom>
        <a:solidFill>
          <a:schemeClr val="accent5">
            <a:hueOff val="-10661560"/>
            <a:satOff val="6060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Parent signature</a:t>
          </a:r>
        </a:p>
      </dsp:txBody>
      <dsp:txXfrm>
        <a:off x="47548" y="2264048"/>
        <a:ext cx="3761338" cy="878928"/>
      </dsp:txXfrm>
    </dsp:sp>
    <dsp:sp modelId="{1D234DC1-28DE-4481-B13B-8ED89E0BD90D}">
      <dsp:nvSpPr>
        <dsp:cNvPr id="0" name=""/>
        <dsp:cNvSpPr/>
      </dsp:nvSpPr>
      <dsp:spPr>
        <a:xfrm>
          <a:off x="0" y="3242365"/>
          <a:ext cx="3856434" cy="974024"/>
        </a:xfrm>
        <a:prstGeom prst="roundRect">
          <a:avLst/>
        </a:prstGeom>
        <a:solidFill>
          <a:schemeClr val="accent5">
            <a:hueOff val="-15992340"/>
            <a:satOff val="9089"/>
            <a:lumOff val="-75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Return to your World Cultures teacher by Friday, February 4</a:t>
          </a:r>
          <a:r>
            <a:rPr lang="en-US" sz="1800" kern="1200" baseline="30000" dirty="0"/>
            <a:t>th</a:t>
          </a:r>
          <a:r>
            <a:rPr lang="en-US" sz="1800" kern="1200" dirty="0"/>
            <a:t>.</a:t>
          </a:r>
        </a:p>
      </dsp:txBody>
      <dsp:txXfrm>
        <a:off x="47548" y="3289913"/>
        <a:ext cx="3761338" cy="878928"/>
      </dsp:txXfrm>
    </dsp:sp>
    <dsp:sp modelId="{A4D7380E-48B3-488E-A996-D6C3557FD794}">
      <dsp:nvSpPr>
        <dsp:cNvPr id="0" name=""/>
        <dsp:cNvSpPr/>
      </dsp:nvSpPr>
      <dsp:spPr>
        <a:xfrm>
          <a:off x="0" y="4268230"/>
          <a:ext cx="3856434" cy="974024"/>
        </a:xfrm>
        <a:prstGeom prst="roundRect">
          <a:avLst/>
        </a:prstGeom>
        <a:solidFill>
          <a:schemeClr val="accent5">
            <a:hueOff val="-21323121"/>
            <a:satOff val="12119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i="1" u="sng" kern="1200" dirty="0"/>
            <a:t>If you do not turn in your registration sheet, then your electives will be chosen for you.</a:t>
          </a:r>
          <a:endParaRPr lang="en-US" sz="1800" kern="1200" dirty="0"/>
        </a:p>
      </dsp:txBody>
      <dsp:txXfrm>
        <a:off x="47548" y="4315778"/>
        <a:ext cx="3761338" cy="878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F923C0-7BDA-49C0-842E-13C465A03D3D}" type="datetimeFigureOut">
              <a:rPr lang="en-US" smtClean="0"/>
              <a:t>2/2/2022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03844-30E5-453A-94FE-FDE4C3E8151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207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16:24:25.3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83,'1073'0,"-847"-11,-68 0,133-4,203-4,-60 4,243 4,-437 25,-42-1,504-11,-357-4,-297 5,1 1,31 8,57 7,96-7,-122-8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16:24:28.1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83,'154'-6,"51"-12,-53 3,6 1,72-5,65 9,81 19,271 44,-138 29,-357-59,2-7,113-4,-32-2,-16 4,421 15,-213-28,670-9,-911-1,154-30,39-10,131-24,-468 66,0 1,0 3,42 1,-62 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16:24:31.4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0 225,'4'-2,"0"-1,0 1,0 0,1 1,-1-1,0 1,1 0,-1 0,0 0,1 0,0 1,-1 0,1 0,-1 0,2 1,14-2,676-12,-526 14,-90 3,37 7,-34-2,23-3,590-6,-313-1,-300-2,35-8,-29 2,5 3,74 4,382-11,-79 0,349-23,226-6,-957 41,120-2,-1-10,62-17,-213 24,0 2,44 3,-50 2,0-3,0-1,35-8,-29 3,1 2,1 3,-1 3,16 3,34 0,176-3,-261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16:24:34.3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1 110,'85'1,"85"-1,122-17,12-16,-223 26,1 3,-1 3,3 5,56-1,-30-2,3 0,1-4,15-7,43-1,-102 8,1-2,0-4,-5 1,0 3,13 2,-22 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1-21T16:24:40.0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56,'557'17,"437"-4,-624-15,-218 2,1033 32,-719-9,70-22,-244-3,-252 1,0-3,20-5,-21 3,1 1,24 1,-20 2,-1-2,-1-2,1-2,36-13,75-12,-100 27,50 1,-51 4,-1-3,8-3,-18 2,1 1,2 2,-15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7T18:04:33.278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7T18:05:40.653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32 1,'0'5,"0"7,0 7,-5 0,-7-3,-2-4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1-27T18:05:40.99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1,'0'5,"6"2,1-1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A70BACE-1C6E-4161-AEBB-F174AC36BB71}" type="datetimeFigureOut">
              <a:rPr lang="en-US"/>
              <a:pPr>
                <a:defRPr/>
              </a:pPr>
              <a:t>2/2/2022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6F8397-BB4E-4578-9248-3200A724B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16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822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DACE86-18FF-4B10-B7D3-48DFFD0E6D72}" type="slidenum">
              <a:rPr lang="en-US" sz="1200" smtClean="0"/>
              <a:pPr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0909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18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140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0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44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1242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649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666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832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2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61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9538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DBDACE86-18FF-4B10-B7D3-48DFFD0E6D72}" type="slidenum">
              <a:rPr lang="en-US" sz="1200" smtClean="0"/>
              <a:pPr/>
              <a:t>23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165958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74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43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11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B571D4C-9200-44A3-A218-EABFB99BD01E}" type="slidenum">
              <a:rPr lang="en-US" sz="1200" smtClean="0"/>
              <a:pPr/>
              <a:t>28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73790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4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3B571D4C-9200-44A3-A218-EABFB99BD01E}" type="slidenum">
              <a:rPr lang="en-US" sz="1200" smtClean="0"/>
              <a:pPr/>
              <a:t>30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6077962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750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C898FC92-C963-43CA-850A-EFD21E4B65DE}" type="slidenum">
              <a:rPr lang="en-US" sz="1200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en-US" sz="1200" dirty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941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72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312D529-EF2A-468D-AEA0-E430A6E45F4C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454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60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3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966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80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6F8397-BB4E-4578-9248-3200A724B25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680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D7997C48-4E98-4FFD-A3EC-5D4F41B80D6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67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6F247-2C51-45AE-A5C6-39D1EF64A20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882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9C949-D0D9-4314-A7E1-9B2094FB5A7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65515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00332A01-3BF5-4B3C-8F1F-B43B9486C01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98395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C293888-5870-4138-83A1-F3AACFCCEF0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604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3954A47C-D204-45C8-BD46-3736D03050A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6670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CE28D865-08FC-44F4-B493-59DC561EF0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3872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6DDC2-E69B-4B41-B080-2E59DC7C6094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158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0DFCDF8B-1F23-4260-AB4E-E2D5C5956F4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3325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FCBA-782C-4E57-8A2B-4AF65EDC3DC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505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CBD2F-F787-480C-BD21-032A09D1AEB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5647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7754-2668-4004-BADB-964FBE09587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5876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A41D5-63E7-47B1-BC4F-4483FB9A13E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738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E072CD-0015-4695-B80B-2C7984BBD99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0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A9DD-9776-407A-BDCF-967779EF386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2851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pPr eaLnBrk="1" hangingPunct="1"/>
            <a:fld id="{7576333F-284C-4862-80A8-E1D23732A333}" type="slidenum">
              <a:rPr lang="en-US" altLang="en-US" smtClean="0"/>
              <a:pPr eaLnBrk="1" hangingPunct="1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957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  <p:sldLayoutId id="2147484500" r:id="rId12"/>
    <p:sldLayoutId id="2147484501" r:id="rId13"/>
    <p:sldLayoutId id="2147484502" r:id="rId14"/>
    <p:sldLayoutId id="214748450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6.jpeg"/><Relationship Id="rId7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7.wmf"/><Relationship Id="rId4" Type="http://schemas.openxmlformats.org/officeDocument/2006/relationships/hyperlink" Target="https://www.publicdomainpictures.net/view-image.php?image=127060&amp;picture=&amp;jazyk=D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back-to-school-pencils-rainbow-art-1576787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xhere.com/en/photo/554306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ellibranded.wordpress.com/2008/05/09/this-week-2008-may-15-greasepaint-footlight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theconversation.com/is-it-a-case-of-the-younger-the-better-for-children-learning-a-new-language-4475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://pngimg.com/download/912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making-a-speech-png/download/37487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gif"/><Relationship Id="rId4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ingcommons.ubc.ca/student-toolkits-2/working-in-groups/communicating-effectively" TargetMode="External"/><Relationship Id="rId4" Type="http://schemas.openxmlformats.org/officeDocument/2006/relationships/image" Target="../media/image36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gcoach.it/2010/04/12/ti-comporti-da-leader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eestockphotos.biz/stockphoto/17117" TargetMode="External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39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microsoft.com/office/2007/relationships/diagramDrawing" Target="../diagrams/drawing1.xml"/><Relationship Id="rId5" Type="http://schemas.openxmlformats.org/officeDocument/2006/relationships/image" Target="../media/image4.png"/><Relationship Id="rId10" Type="http://schemas.openxmlformats.org/officeDocument/2006/relationships/diagramColors" Target="../diagrams/colors1.xml"/><Relationship Id="rId4" Type="http://schemas.microsoft.com/office/2007/relationships/hdphoto" Target="../media/hdphoto3.wdp"/><Relationship Id="rId9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44.png"/><Relationship Id="rId18" Type="http://schemas.openxmlformats.org/officeDocument/2006/relationships/customXml" Target="../ink/ink8.xml"/><Relationship Id="rId3" Type="http://schemas.openxmlformats.org/officeDocument/2006/relationships/image" Target="../media/image41.png"/><Relationship Id="rId7" Type="http://schemas.openxmlformats.org/officeDocument/2006/relationships/image" Target="../media/image410.png"/><Relationship Id="rId12" Type="http://schemas.openxmlformats.org/officeDocument/2006/relationships/customXml" Target="../ink/ink5.xml"/><Relationship Id="rId17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6" Type="http://schemas.openxmlformats.org/officeDocument/2006/relationships/customXml" Target="../ink/ink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43.png"/><Relationship Id="rId5" Type="http://schemas.openxmlformats.org/officeDocument/2006/relationships/image" Target="../media/image40.png"/><Relationship Id="rId15" Type="http://schemas.openxmlformats.org/officeDocument/2006/relationships/image" Target="../media/image45.png"/><Relationship Id="rId10" Type="http://schemas.openxmlformats.org/officeDocument/2006/relationships/customXml" Target="../ink/ink4.xml"/><Relationship Id="rId19" Type="http://schemas.openxmlformats.org/officeDocument/2006/relationships/image" Target="../media/image47.png"/><Relationship Id="rId4" Type="http://schemas.openxmlformats.org/officeDocument/2006/relationships/customXml" Target="../ink/ink1.xml"/><Relationship Id="rId9" Type="http://schemas.openxmlformats.org/officeDocument/2006/relationships/image" Target="../media/image42.png"/><Relationship Id="rId14" Type="http://schemas.openxmlformats.org/officeDocument/2006/relationships/customXml" Target="../ink/ink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stintarte.com/2014_01_01_archive.html" TargetMode="External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3.wmf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wmf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4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17526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Welcome to 2022-2023  Registration </a:t>
            </a:r>
            <a:r>
              <a:rPr lang="en-US" sz="6000" dirty="0">
                <a:sym typeface="Wingdings" pitchFamily="2" charset="2"/>
              </a:rPr>
              <a:t></a:t>
            </a:r>
            <a:endParaRPr lang="en-US" sz="6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3400" y="2057400"/>
            <a:ext cx="8229600" cy="3687763"/>
          </a:xfrm>
        </p:spPr>
        <p:txBody>
          <a:bodyPr>
            <a:normAutofit/>
          </a:bodyPr>
          <a:lstStyle/>
          <a:p>
            <a:pPr marL="0" indent="0" algn="ctr">
              <a:buFont typeface="Symbol" pitchFamily="18" charset="2"/>
              <a:buNone/>
              <a:defRPr/>
            </a:pPr>
            <a:endParaRPr lang="en-US" sz="4000" dirty="0"/>
          </a:p>
          <a:p>
            <a:pPr marL="0" indent="0" algn="ctr">
              <a:buFont typeface="Symbol" pitchFamily="18" charset="2"/>
              <a:buNone/>
              <a:defRPr/>
            </a:pPr>
            <a:r>
              <a:rPr lang="en-US" sz="4000" dirty="0"/>
              <a:t>Today we are going to talk about:</a:t>
            </a:r>
          </a:p>
          <a:p>
            <a:pPr marL="0" indent="0" algn="ctr">
              <a:buFont typeface="Symbol" pitchFamily="18" charset="2"/>
              <a:buNone/>
              <a:defRPr/>
            </a:pPr>
            <a:endParaRPr lang="en-US" sz="1100" dirty="0"/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sz="4000" b="1" dirty="0"/>
              <a:t>Academic Planning</a:t>
            </a:r>
          </a:p>
          <a:p>
            <a:pPr algn="ctr">
              <a:buFont typeface="Wingdings" panose="05000000000000000000" pitchFamily="2" charset="2"/>
              <a:buChar char="Ø"/>
              <a:defRPr/>
            </a:pPr>
            <a:r>
              <a:rPr lang="en-US" sz="4000" b="1" dirty="0"/>
              <a:t>7</a:t>
            </a:r>
            <a:r>
              <a:rPr lang="en-US" sz="4000" b="1" baseline="30000" dirty="0"/>
              <a:t>th</a:t>
            </a:r>
            <a:r>
              <a:rPr lang="en-US" sz="4000" b="1" dirty="0"/>
              <a:t> Grade Registration</a:t>
            </a:r>
          </a:p>
          <a:p>
            <a:pPr marL="457200" indent="-457200">
              <a:buFont typeface="Symbol" pitchFamily="18" charset="2"/>
              <a:buAutoNum type="arabicParenBoth"/>
              <a:defRPr/>
            </a:pPr>
            <a:endParaRPr lang="en-US" dirty="0"/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3E6C10-6D06-40DF-9310-8ECBCEBCB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821363"/>
            <a:ext cx="2933700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/>
              <a:t>Full Year Electives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5334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Candara" pitchFamily="3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3600" dirty="0">
                <a:latin typeface="Candara" pitchFamily="34" charset="0"/>
              </a:rPr>
              <a:t> The following classes are </a:t>
            </a:r>
            <a:r>
              <a:rPr lang="en-US" sz="3600" b="1" dirty="0">
                <a:latin typeface="Candara" pitchFamily="34" charset="0"/>
              </a:rPr>
              <a:t>FULL YEAR COMMITMENTS</a:t>
            </a:r>
            <a:r>
              <a:rPr lang="en-US" sz="3600" dirty="0">
                <a:latin typeface="Candara" pitchFamily="34" charset="0"/>
              </a:rPr>
              <a:t>.  </a:t>
            </a:r>
          </a:p>
          <a:p>
            <a:pPr eaLnBrk="1" hangingPunct="1">
              <a:buFontTx/>
              <a:buNone/>
            </a:pPr>
            <a:endParaRPr lang="en-US" sz="3600" dirty="0">
              <a:latin typeface="Candara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latin typeface="Candara" pitchFamily="34" charset="0"/>
              </a:rPr>
              <a:t>If you sign up, you will be in this class </a:t>
            </a:r>
            <a:r>
              <a:rPr lang="en-US" sz="3600" b="1" u="sng" dirty="0">
                <a:latin typeface="Candara" pitchFamily="34" charset="0"/>
              </a:rPr>
              <a:t>ALL</a:t>
            </a:r>
            <a:r>
              <a:rPr lang="en-US" sz="3600" dirty="0">
                <a:latin typeface="Candara" pitchFamily="34" charset="0"/>
              </a:rPr>
              <a:t> year. There will not be changes made during the year.</a:t>
            </a:r>
          </a:p>
          <a:p>
            <a:pPr eaLnBrk="1" hangingPunct="1">
              <a:buFontTx/>
              <a:buNone/>
            </a:pPr>
            <a:endParaRPr lang="en-US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9830760-26BB-4DF9-938D-77E5D34C8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12B191D-14E0-48C6-9541-2DC3B7D19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6526" y="0"/>
            <a:ext cx="3247474" cy="3793338"/>
          </a:xfrm>
          <a:custGeom>
            <a:avLst/>
            <a:gdLst>
              <a:gd name="connsiteX0" fmla="*/ 620085 w 4329965"/>
              <a:gd name="connsiteY0" fmla="*/ 0 h 3793338"/>
              <a:gd name="connsiteX1" fmla="*/ 4329965 w 4329965"/>
              <a:gd name="connsiteY1" fmla="*/ 0 h 3793338"/>
              <a:gd name="connsiteX2" fmla="*/ 4329965 w 4329965"/>
              <a:gd name="connsiteY2" fmla="*/ 2733720 h 3793338"/>
              <a:gd name="connsiteX3" fmla="*/ 4251051 w 4329965"/>
              <a:gd name="connsiteY3" fmla="*/ 2820548 h 3793338"/>
              <a:gd name="connsiteX4" fmla="*/ 2611921 w 4329965"/>
              <a:gd name="connsiteY4" fmla="*/ 3499497 h 3793338"/>
              <a:gd name="connsiteX5" fmla="*/ 293841 w 4329965"/>
              <a:gd name="connsiteY5" fmla="*/ 1181418 h 3793338"/>
              <a:gd name="connsiteX6" fmla="*/ 573621 w 4329965"/>
              <a:gd name="connsiteY6" fmla="*/ 76483 h 3793338"/>
              <a:gd name="connsiteX7" fmla="*/ 284617 w 4329965"/>
              <a:gd name="connsiteY7" fmla="*/ 0 h 3793338"/>
              <a:gd name="connsiteX8" fmla="*/ 543760 w 4329965"/>
              <a:gd name="connsiteY8" fmla="*/ 0 h 3793338"/>
              <a:gd name="connsiteX9" fmla="*/ 516204 w 4329965"/>
              <a:gd name="connsiteY9" fmla="*/ 45359 h 3793338"/>
              <a:gd name="connsiteX10" fmla="*/ 228543 w 4329965"/>
              <a:gd name="connsiteY10" fmla="*/ 1181418 h 3793338"/>
              <a:gd name="connsiteX11" fmla="*/ 2611921 w 4329965"/>
              <a:gd name="connsiteY11" fmla="*/ 3564795 h 3793338"/>
              <a:gd name="connsiteX12" fmla="*/ 4297223 w 4329965"/>
              <a:gd name="connsiteY12" fmla="*/ 2866720 h 3793338"/>
              <a:gd name="connsiteX13" fmla="*/ 4329965 w 4329965"/>
              <a:gd name="connsiteY13" fmla="*/ 2830694 h 3793338"/>
              <a:gd name="connsiteX14" fmla="*/ 4329965 w 4329965"/>
              <a:gd name="connsiteY14" fmla="*/ 3145443 h 3793338"/>
              <a:gd name="connsiteX15" fmla="*/ 4273345 w 4329965"/>
              <a:gd name="connsiteY15" fmla="*/ 3196903 h 3793338"/>
              <a:gd name="connsiteX16" fmla="*/ 2611921 w 4329965"/>
              <a:gd name="connsiteY16" fmla="*/ 3793338 h 3793338"/>
              <a:gd name="connsiteX17" fmla="*/ 0 w 4329965"/>
              <a:gd name="connsiteY17" fmla="*/ 1181418 h 3793338"/>
              <a:gd name="connsiteX18" fmla="*/ 205258 w 4329965"/>
              <a:gd name="connsiteY18" fmla="*/ 164740 h 3793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29965" h="3793338">
                <a:moveTo>
                  <a:pt x="620085" y="0"/>
                </a:moveTo>
                <a:lnTo>
                  <a:pt x="4329965" y="0"/>
                </a:lnTo>
                <a:lnTo>
                  <a:pt x="4329965" y="2733720"/>
                </a:lnTo>
                <a:lnTo>
                  <a:pt x="4251051" y="2820548"/>
                </a:lnTo>
                <a:cubicBezTo>
                  <a:pt x="3831561" y="3240037"/>
                  <a:pt x="3252041" y="3499497"/>
                  <a:pt x="2611921" y="3499497"/>
                </a:cubicBezTo>
                <a:cubicBezTo>
                  <a:pt x="1331680" y="3499497"/>
                  <a:pt x="293841" y="2461658"/>
                  <a:pt x="293841" y="1181418"/>
                </a:cubicBezTo>
                <a:cubicBezTo>
                  <a:pt x="293841" y="781342"/>
                  <a:pt x="395193" y="404939"/>
                  <a:pt x="573621" y="76483"/>
                </a:cubicBezTo>
                <a:close/>
                <a:moveTo>
                  <a:pt x="284617" y="0"/>
                </a:moveTo>
                <a:lnTo>
                  <a:pt x="543760" y="0"/>
                </a:lnTo>
                <a:lnTo>
                  <a:pt x="516204" y="45359"/>
                </a:lnTo>
                <a:cubicBezTo>
                  <a:pt x="332750" y="383067"/>
                  <a:pt x="228543" y="770073"/>
                  <a:pt x="228543" y="1181418"/>
                </a:cubicBezTo>
                <a:cubicBezTo>
                  <a:pt x="228543" y="2497720"/>
                  <a:pt x="1295618" y="3564795"/>
                  <a:pt x="2611921" y="3564795"/>
                </a:cubicBezTo>
                <a:cubicBezTo>
                  <a:pt x="3270072" y="3564795"/>
                  <a:pt x="3865916" y="3298026"/>
                  <a:pt x="4297223" y="2866720"/>
                </a:cubicBezTo>
                <a:lnTo>
                  <a:pt x="4329965" y="2830694"/>
                </a:lnTo>
                <a:lnTo>
                  <a:pt x="4329965" y="3145443"/>
                </a:lnTo>
                <a:lnTo>
                  <a:pt x="4273345" y="3196903"/>
                </a:lnTo>
                <a:cubicBezTo>
                  <a:pt x="3821851" y="3569508"/>
                  <a:pt x="3243025" y="3793338"/>
                  <a:pt x="2611921" y="3793338"/>
                </a:cubicBezTo>
                <a:cubicBezTo>
                  <a:pt x="1169396" y="3793338"/>
                  <a:pt x="0" y="2623942"/>
                  <a:pt x="0" y="1181418"/>
                </a:cubicBezTo>
                <a:cubicBezTo>
                  <a:pt x="0" y="820786"/>
                  <a:pt x="73088" y="477226"/>
                  <a:pt x="205258" y="16474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75806C2-AB07-4F56-936F-6EA1070F7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9821" y="2646306"/>
            <a:ext cx="2397804" cy="3197072"/>
          </a:xfrm>
          <a:custGeom>
            <a:avLst/>
            <a:gdLst>
              <a:gd name="connsiteX0" fmla="*/ 3657600 w 7315200"/>
              <a:gd name="connsiteY0" fmla="*/ 411480 h 7315200"/>
              <a:gd name="connsiteX1" fmla="*/ 6903720 w 7315200"/>
              <a:gd name="connsiteY1" fmla="*/ 3657600 h 7315200"/>
              <a:gd name="connsiteX2" fmla="*/ 3657600 w 7315200"/>
              <a:gd name="connsiteY2" fmla="*/ 6903720 h 7315200"/>
              <a:gd name="connsiteX3" fmla="*/ 411480 w 7315200"/>
              <a:gd name="connsiteY3" fmla="*/ 3657600 h 7315200"/>
              <a:gd name="connsiteX4" fmla="*/ 3657600 w 7315200"/>
              <a:gd name="connsiteY4" fmla="*/ 411480 h 7315200"/>
              <a:gd name="connsiteX5" fmla="*/ 3657600 w 7315200"/>
              <a:gd name="connsiteY5" fmla="*/ 320040 h 7315200"/>
              <a:gd name="connsiteX6" fmla="*/ 320040 w 7315200"/>
              <a:gd name="connsiteY6" fmla="*/ 3657600 h 7315200"/>
              <a:gd name="connsiteX7" fmla="*/ 3657600 w 7315200"/>
              <a:gd name="connsiteY7" fmla="*/ 6995160 h 7315200"/>
              <a:gd name="connsiteX8" fmla="*/ 6995160 w 7315200"/>
              <a:gd name="connsiteY8" fmla="*/ 3657600 h 7315200"/>
              <a:gd name="connsiteX9" fmla="*/ 3657600 w 7315200"/>
              <a:gd name="connsiteY9" fmla="*/ 320040 h 7315200"/>
              <a:gd name="connsiteX10" fmla="*/ 3657600 w 7315200"/>
              <a:gd name="connsiteY10" fmla="*/ 0 h 7315200"/>
              <a:gd name="connsiteX11" fmla="*/ 7315200 w 7315200"/>
              <a:gd name="connsiteY11" fmla="*/ 3657600 h 7315200"/>
              <a:gd name="connsiteX12" fmla="*/ 3657600 w 7315200"/>
              <a:gd name="connsiteY12" fmla="*/ 7315200 h 7315200"/>
              <a:gd name="connsiteX13" fmla="*/ 0 w 7315200"/>
              <a:gd name="connsiteY13" fmla="*/ 3657600 h 7315200"/>
              <a:gd name="connsiteX14" fmla="*/ 3657600 w 7315200"/>
              <a:gd name="connsiteY14" fmla="*/ 0 h 731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315200" h="7315200">
                <a:moveTo>
                  <a:pt x="3657600" y="411480"/>
                </a:moveTo>
                <a:cubicBezTo>
                  <a:pt x="5450383" y="411480"/>
                  <a:pt x="6903720" y="1864817"/>
                  <a:pt x="6903720" y="3657600"/>
                </a:cubicBezTo>
                <a:cubicBezTo>
                  <a:pt x="6903720" y="5450383"/>
                  <a:pt x="5450383" y="6903720"/>
                  <a:pt x="3657600" y="6903720"/>
                </a:cubicBezTo>
                <a:cubicBezTo>
                  <a:pt x="1864817" y="6903720"/>
                  <a:pt x="411480" y="5450383"/>
                  <a:pt x="411480" y="3657600"/>
                </a:cubicBezTo>
                <a:cubicBezTo>
                  <a:pt x="411480" y="1864817"/>
                  <a:pt x="1864817" y="411480"/>
                  <a:pt x="3657600" y="411480"/>
                </a:cubicBezTo>
                <a:close/>
                <a:moveTo>
                  <a:pt x="3657600" y="320040"/>
                </a:moveTo>
                <a:cubicBezTo>
                  <a:pt x="1814317" y="320040"/>
                  <a:pt x="320040" y="1814317"/>
                  <a:pt x="320040" y="3657600"/>
                </a:cubicBezTo>
                <a:cubicBezTo>
                  <a:pt x="320040" y="5500883"/>
                  <a:pt x="1814317" y="6995160"/>
                  <a:pt x="3657600" y="6995160"/>
                </a:cubicBezTo>
                <a:cubicBezTo>
                  <a:pt x="5500883" y="6995160"/>
                  <a:pt x="6995160" y="5500883"/>
                  <a:pt x="6995160" y="3657600"/>
                </a:cubicBezTo>
                <a:cubicBezTo>
                  <a:pt x="6995160" y="1814317"/>
                  <a:pt x="5500883" y="320040"/>
                  <a:pt x="3657600" y="320040"/>
                </a:cubicBezTo>
                <a:close/>
                <a:moveTo>
                  <a:pt x="3657600" y="0"/>
                </a:moveTo>
                <a:cubicBezTo>
                  <a:pt x="5677637" y="0"/>
                  <a:pt x="7315200" y="1637563"/>
                  <a:pt x="7315200" y="3657600"/>
                </a:cubicBezTo>
                <a:cubicBezTo>
                  <a:pt x="7315200" y="5677637"/>
                  <a:pt x="5677637" y="7315200"/>
                  <a:pt x="3657600" y="7315200"/>
                </a:cubicBezTo>
                <a:cubicBezTo>
                  <a:pt x="1637563" y="7315200"/>
                  <a:pt x="0" y="5677637"/>
                  <a:pt x="0" y="3657600"/>
                </a:cubicBezTo>
                <a:cubicBezTo>
                  <a:pt x="0" y="1637563"/>
                  <a:pt x="1637563" y="0"/>
                  <a:pt x="3657600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157" y="179129"/>
            <a:ext cx="4580777" cy="1187167"/>
          </a:xfrm>
        </p:spPr>
        <p:txBody>
          <a:bodyPr>
            <a:normAutofit/>
          </a:bodyPr>
          <a:lstStyle/>
          <a:p>
            <a:r>
              <a:rPr lang="en-US" sz="5400" u="sng" dirty="0"/>
              <a:t>Band/Orchestra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8073-A84C-4385-BCCC-FC1E48C9F3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24600" y="911110"/>
            <a:ext cx="2723261" cy="102803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955" y="1205829"/>
            <a:ext cx="4147516" cy="5481051"/>
          </a:xfrm>
        </p:spPr>
        <p:txBody>
          <a:bodyPr numCol="1" anchor="t">
            <a:normAutofit fontScale="92500" lnSpcReduction="10000"/>
          </a:bodyPr>
          <a:lstStyle/>
          <a:p>
            <a:r>
              <a:rPr lang="en-US" sz="2400" dirty="0"/>
              <a:t>If you have never taken band before, you will be in Beginning Band with mostly 6</a:t>
            </a:r>
            <a:r>
              <a:rPr lang="en-US" sz="2400" baseline="30000" dirty="0"/>
              <a:t>th</a:t>
            </a:r>
            <a:r>
              <a:rPr lang="en-US" sz="2400" dirty="0"/>
              <a:t> graders.</a:t>
            </a:r>
          </a:p>
          <a:p>
            <a:r>
              <a:rPr lang="en-US" sz="2400" dirty="0"/>
              <a:t>Instruments are not provided – you must purchase or rent your instrument.</a:t>
            </a:r>
          </a:p>
          <a:p>
            <a:r>
              <a:rPr lang="en-US" sz="2400" dirty="0"/>
              <a:t>Teacher Approval: If continuing in band or orchestra – you will have an audition and may be placed in the appropriate class.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u="sng" dirty="0"/>
              <a:t>Fees</a:t>
            </a:r>
            <a:r>
              <a:rPr lang="en-US" sz="2400" dirty="0"/>
              <a:t>: </a:t>
            </a:r>
          </a:p>
          <a:p>
            <a:pPr lvl="1"/>
            <a:r>
              <a:rPr lang="en-US" sz="2400" dirty="0"/>
              <a:t>Band Instrument plus $10</a:t>
            </a:r>
          </a:p>
          <a:p>
            <a:pPr lvl="1"/>
            <a:r>
              <a:rPr lang="en-US" sz="2400" dirty="0"/>
              <a:t>Orchestra Instrument plus $30</a:t>
            </a:r>
          </a:p>
          <a:p>
            <a:pPr marL="0" indent="0">
              <a:buNone/>
            </a:pPr>
            <a:endParaRPr lang="en-US" sz="1800" dirty="0">
              <a:latin typeface="Candara" panose="020E0502030303020204" pitchFamily="34" charset="0"/>
            </a:endParaRPr>
          </a:p>
        </p:txBody>
      </p:sp>
      <p:pic>
        <p:nvPicPr>
          <p:cNvPr id="6" name="Picture 4" descr="C:\Users\E063854\AppData\Local\Microsoft\Windows\Temporary Internet Files\Content.IE5\1D2M2L88\MC90039066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8683" y="3429000"/>
            <a:ext cx="1332230" cy="166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69923DF-00DF-45A6-86A0-5AD7FE498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6821" y="6229681"/>
            <a:ext cx="342900" cy="457200"/>
            <a:chOff x="11361456" y="6195813"/>
            <a:chExt cx="548640" cy="54864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2CF2C9B-5727-4B1C-9BEF-9E7BB40FB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E8D297F-5AA5-452D-BA3A-F410FA845E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55F217F-C24D-4846-B638-491EF6D27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1887" y="3931475"/>
            <a:ext cx="2562113" cy="2926525"/>
          </a:xfrm>
          <a:custGeom>
            <a:avLst/>
            <a:gdLst>
              <a:gd name="connsiteX0" fmla="*/ 2001856 w 3416150"/>
              <a:gd name="connsiteY0" fmla="*/ 225209 h 2926525"/>
              <a:gd name="connsiteX1" fmla="*/ 3372804 w 3416150"/>
              <a:gd name="connsiteY1" fmla="*/ 871744 h 2926525"/>
              <a:gd name="connsiteX2" fmla="*/ 3416150 w 3416150"/>
              <a:gd name="connsiteY2" fmla="*/ 929710 h 2926525"/>
              <a:gd name="connsiteX3" fmla="*/ 3416150 w 3416150"/>
              <a:gd name="connsiteY3" fmla="*/ 2926525 h 2926525"/>
              <a:gd name="connsiteX4" fmla="*/ 486913 w 3416150"/>
              <a:gd name="connsiteY4" fmla="*/ 2926525 h 2926525"/>
              <a:gd name="connsiteX5" fmla="*/ 439641 w 3416150"/>
              <a:gd name="connsiteY5" fmla="*/ 2848713 h 2926525"/>
              <a:gd name="connsiteX6" fmla="*/ 225209 w 3416150"/>
              <a:gd name="connsiteY6" fmla="*/ 2001857 h 2926525"/>
              <a:gd name="connsiteX7" fmla="*/ 2001856 w 3416150"/>
              <a:gd name="connsiteY7" fmla="*/ 225209 h 2926525"/>
              <a:gd name="connsiteX8" fmla="*/ 2001856 w 3416150"/>
              <a:gd name="connsiteY8" fmla="*/ 0 h 2926525"/>
              <a:gd name="connsiteX9" fmla="*/ 3275223 w 3416150"/>
              <a:gd name="connsiteY9" fmla="*/ 457127 h 2926525"/>
              <a:gd name="connsiteX10" fmla="*/ 3416150 w 3416150"/>
              <a:gd name="connsiteY10" fmla="*/ 585210 h 2926525"/>
              <a:gd name="connsiteX11" fmla="*/ 3416150 w 3416150"/>
              <a:gd name="connsiteY11" fmla="*/ 846232 h 2926525"/>
              <a:gd name="connsiteX12" fmla="*/ 3411422 w 3416150"/>
              <a:gd name="connsiteY12" fmla="*/ 839910 h 2926525"/>
              <a:gd name="connsiteX13" fmla="*/ 2001856 w 3416150"/>
              <a:gd name="connsiteY13" fmla="*/ 175163 h 2926525"/>
              <a:gd name="connsiteX14" fmla="*/ 175162 w 3416150"/>
              <a:gd name="connsiteY14" fmla="*/ 2001857 h 2926525"/>
              <a:gd name="connsiteX15" fmla="*/ 395634 w 3416150"/>
              <a:gd name="connsiteY15" fmla="*/ 2872568 h 2926525"/>
              <a:gd name="connsiteX16" fmla="*/ 428414 w 3416150"/>
              <a:gd name="connsiteY16" fmla="*/ 2926525 h 2926525"/>
              <a:gd name="connsiteX17" fmla="*/ 227385 w 3416150"/>
              <a:gd name="connsiteY17" fmla="*/ 2926525 h 2926525"/>
              <a:gd name="connsiteX18" fmla="*/ 157316 w 3416150"/>
              <a:gd name="connsiteY18" fmla="*/ 2781070 h 2926525"/>
              <a:gd name="connsiteX19" fmla="*/ 0 w 3416150"/>
              <a:gd name="connsiteY19" fmla="*/ 2001857 h 2926525"/>
              <a:gd name="connsiteX20" fmla="*/ 2001856 w 3416150"/>
              <a:gd name="connsiteY20" fmla="*/ 0 h 29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16150" h="2926525">
                <a:moveTo>
                  <a:pt x="2001856" y="225209"/>
                </a:moveTo>
                <a:cubicBezTo>
                  <a:pt x="2553790" y="225209"/>
                  <a:pt x="3046941" y="476889"/>
                  <a:pt x="3372804" y="871744"/>
                </a:cubicBezTo>
                <a:lnTo>
                  <a:pt x="3416150" y="929710"/>
                </a:lnTo>
                <a:lnTo>
                  <a:pt x="3416150" y="2926525"/>
                </a:lnTo>
                <a:lnTo>
                  <a:pt x="486913" y="2926525"/>
                </a:lnTo>
                <a:lnTo>
                  <a:pt x="439641" y="2848713"/>
                </a:lnTo>
                <a:cubicBezTo>
                  <a:pt x="302888" y="2596974"/>
                  <a:pt x="225209" y="2308487"/>
                  <a:pt x="225209" y="2001857"/>
                </a:cubicBezTo>
                <a:cubicBezTo>
                  <a:pt x="225209" y="1020641"/>
                  <a:pt x="1020641" y="225209"/>
                  <a:pt x="2001856" y="225209"/>
                </a:cubicBezTo>
                <a:close/>
                <a:moveTo>
                  <a:pt x="2001856" y="0"/>
                </a:moveTo>
                <a:cubicBezTo>
                  <a:pt x="2485554" y="0"/>
                  <a:pt x="2929185" y="171550"/>
                  <a:pt x="3275223" y="457127"/>
                </a:cubicBezTo>
                <a:lnTo>
                  <a:pt x="3416150" y="585210"/>
                </a:lnTo>
                <a:lnTo>
                  <a:pt x="3416150" y="846232"/>
                </a:lnTo>
                <a:lnTo>
                  <a:pt x="3411422" y="839910"/>
                </a:lnTo>
                <a:cubicBezTo>
                  <a:pt x="3076380" y="433932"/>
                  <a:pt x="2569338" y="175163"/>
                  <a:pt x="2001856" y="175163"/>
                </a:cubicBezTo>
                <a:cubicBezTo>
                  <a:pt x="993002" y="175163"/>
                  <a:pt x="175162" y="993002"/>
                  <a:pt x="175162" y="2001857"/>
                </a:cubicBezTo>
                <a:cubicBezTo>
                  <a:pt x="175162" y="2317124"/>
                  <a:pt x="255029" y="2613738"/>
                  <a:pt x="395634" y="2872568"/>
                </a:cubicBezTo>
                <a:lnTo>
                  <a:pt x="428414" y="2926525"/>
                </a:lnTo>
                <a:lnTo>
                  <a:pt x="227385" y="2926525"/>
                </a:lnTo>
                <a:lnTo>
                  <a:pt x="157316" y="2781070"/>
                </a:lnTo>
                <a:cubicBezTo>
                  <a:pt x="56016" y="2541571"/>
                  <a:pt x="0" y="2278256"/>
                  <a:pt x="0" y="2001857"/>
                </a:cubicBezTo>
                <a:cubicBezTo>
                  <a:pt x="0" y="896262"/>
                  <a:pt x="896262" y="0"/>
                  <a:pt x="2001856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9" name="Picture 8" descr="C:\Users\E063854\AppData\Local\Microsoft\Windows\Temporary Internet Files\Content.IE5\JLA98YEB\MP900382780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7686" y="5171108"/>
            <a:ext cx="1584101" cy="11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4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4E9684-875C-4BA1-A54B-03C42872A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47800" y="2963591"/>
            <a:ext cx="5806440" cy="38649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/>
              <a:t>Beginning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716" y="1143000"/>
            <a:ext cx="7772400" cy="48006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or 8</a:t>
            </a:r>
            <a:r>
              <a:rPr lang="en-US" sz="3200" baseline="30000" dirty="0"/>
              <a:t>th</a:t>
            </a:r>
            <a:r>
              <a:rPr lang="en-US" sz="3200" dirty="0"/>
              <a:t> grade.  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This course includes the fundamentals of design, drawing, painting, and sculpture.  Students will learn about art materials, concepts, and vocabulary.</a:t>
            </a:r>
          </a:p>
          <a:p>
            <a:pPr>
              <a:spcBef>
                <a:spcPct val="50000"/>
              </a:spcBef>
            </a:pPr>
            <a:r>
              <a:rPr lang="en-US" sz="3200" b="1" u="sng" dirty="0"/>
              <a:t>Fees</a:t>
            </a:r>
            <a:r>
              <a:rPr lang="en-US" sz="3200" b="1" dirty="0"/>
              <a:t>: $5 - $12</a:t>
            </a:r>
          </a:p>
        </p:txBody>
      </p:sp>
    </p:spTree>
    <p:extLst>
      <p:ext uri="{BB962C8B-B14F-4D97-AF65-F5344CB8AC3E}">
        <p14:creationId xmlns:p14="http://schemas.microsoft.com/office/powerpoint/2010/main" val="2794589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2764" y="0"/>
            <a:ext cx="3690014" cy="2021553"/>
          </a:xfrm>
        </p:spPr>
        <p:txBody>
          <a:bodyPr>
            <a:normAutofit/>
          </a:bodyPr>
          <a:lstStyle/>
          <a:p>
            <a:r>
              <a:rPr lang="en-US" sz="5400" u="sng" dirty="0">
                <a:solidFill>
                  <a:schemeClr val="tx1"/>
                </a:solidFill>
              </a:rPr>
              <a:t>Advanced Art</a:t>
            </a:r>
          </a:p>
        </p:txBody>
      </p:sp>
      <p:sp>
        <p:nvSpPr>
          <p:cNvPr id="24" name="Freeform: Shape 12">
            <a:extLst>
              <a:ext uri="{FF2B5EF4-FFF2-40B4-BE49-F238E27FC236}">
                <a16:creationId xmlns:a16="http://schemas.microsoft.com/office/drawing/2014/main" id="{9453FF84-60C1-4EA8-B49B-1B8C2D0C5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"/>
            <a:ext cx="4394613" cy="6857997"/>
          </a:xfrm>
          <a:custGeom>
            <a:avLst/>
            <a:gdLst>
              <a:gd name="connsiteX0" fmla="*/ 3198825 w 5859484"/>
              <a:gd name="connsiteY0" fmla="*/ 0 h 6857997"/>
              <a:gd name="connsiteX1" fmla="*/ 3962351 w 5859484"/>
              <a:gd name="connsiteY1" fmla="*/ 0 h 6857997"/>
              <a:gd name="connsiteX2" fmla="*/ 4129776 w 5859484"/>
              <a:gd name="connsiteY2" fmla="*/ 128761 h 6857997"/>
              <a:gd name="connsiteX3" fmla="*/ 5859484 w 5859484"/>
              <a:gd name="connsiteY3" fmla="*/ 3718209 h 6857997"/>
              <a:gd name="connsiteX4" fmla="*/ 4624700 w 5859484"/>
              <a:gd name="connsiteY4" fmla="*/ 6845880 h 6857997"/>
              <a:gd name="connsiteX5" fmla="*/ 4612896 w 5859484"/>
              <a:gd name="connsiteY5" fmla="*/ 6857997 h 6857997"/>
              <a:gd name="connsiteX6" fmla="*/ 4017658 w 5859484"/>
              <a:gd name="connsiteY6" fmla="*/ 6857997 h 6857997"/>
              <a:gd name="connsiteX7" fmla="*/ 4173230 w 5859484"/>
              <a:gd name="connsiteY7" fmla="*/ 6719623 h 6857997"/>
              <a:gd name="connsiteX8" fmla="*/ 5443583 w 5859484"/>
              <a:gd name="connsiteY8" fmla="*/ 3718209 h 6857997"/>
              <a:gd name="connsiteX9" fmla="*/ 3355352 w 5859484"/>
              <a:gd name="connsiteY9" fmla="*/ 88079 h 6857997"/>
              <a:gd name="connsiteX10" fmla="*/ 0 w 5859484"/>
              <a:gd name="connsiteY10" fmla="*/ 0 h 6857997"/>
              <a:gd name="connsiteX11" fmla="*/ 2941255 w 5859484"/>
              <a:gd name="connsiteY11" fmla="*/ 0 h 6857997"/>
              <a:gd name="connsiteX12" fmla="*/ 3117080 w 5859484"/>
              <a:gd name="connsiteY12" fmla="*/ 88129 h 6857997"/>
              <a:gd name="connsiteX13" fmla="*/ 5324754 w 5859484"/>
              <a:gd name="connsiteY13" fmla="*/ 3718209 h 6857997"/>
              <a:gd name="connsiteX14" fmla="*/ 4089206 w 5859484"/>
              <a:gd name="connsiteY14" fmla="*/ 6637392 h 6857997"/>
              <a:gd name="connsiteX15" fmla="*/ 3841183 w 5859484"/>
              <a:gd name="connsiteY15" fmla="*/ 6857997 h 6857997"/>
              <a:gd name="connsiteX16" fmla="*/ 0 w 5859484"/>
              <a:gd name="connsiteY16" fmla="*/ 6857997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59484" h="6857997">
                <a:moveTo>
                  <a:pt x="3198825" y="0"/>
                </a:moveTo>
                <a:lnTo>
                  <a:pt x="3962351" y="0"/>
                </a:lnTo>
                <a:lnTo>
                  <a:pt x="4129776" y="128761"/>
                </a:lnTo>
                <a:cubicBezTo>
                  <a:pt x="5186152" y="981944"/>
                  <a:pt x="5859484" y="2273123"/>
                  <a:pt x="5859484" y="3718209"/>
                </a:cubicBezTo>
                <a:cubicBezTo>
                  <a:pt x="5859484" y="4922447"/>
                  <a:pt x="5391893" y="6019805"/>
                  <a:pt x="4624700" y="6845880"/>
                </a:cubicBezTo>
                <a:lnTo>
                  <a:pt x="4612896" y="6857997"/>
                </a:lnTo>
                <a:lnTo>
                  <a:pt x="4017658" y="6857997"/>
                </a:lnTo>
                <a:lnTo>
                  <a:pt x="4173230" y="6719623"/>
                </a:lnTo>
                <a:cubicBezTo>
                  <a:pt x="4958119" y="5951494"/>
                  <a:pt x="5443583" y="4890334"/>
                  <a:pt x="5443583" y="3718209"/>
                </a:cubicBezTo>
                <a:cubicBezTo>
                  <a:pt x="5443583" y="2179795"/>
                  <a:pt x="4607295" y="832535"/>
                  <a:pt x="3355352" y="88079"/>
                </a:cubicBezTo>
                <a:close/>
                <a:moveTo>
                  <a:pt x="0" y="0"/>
                </a:moveTo>
                <a:lnTo>
                  <a:pt x="2941255" y="0"/>
                </a:lnTo>
                <a:lnTo>
                  <a:pt x="3117080" y="88129"/>
                </a:lnTo>
                <a:cubicBezTo>
                  <a:pt x="4432070" y="787221"/>
                  <a:pt x="5324754" y="2150692"/>
                  <a:pt x="5324754" y="3718209"/>
                </a:cubicBezTo>
                <a:cubicBezTo>
                  <a:pt x="5324754" y="4858221"/>
                  <a:pt x="4852591" y="5890308"/>
                  <a:pt x="4089206" y="6637392"/>
                </a:cubicBezTo>
                <a:lnTo>
                  <a:pt x="3841183" y="6857997"/>
                </a:lnTo>
                <a:lnTo>
                  <a:pt x="0" y="68579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1ED85A-AA4F-40D4-A6EC-887B0FEEA2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5644" r="20025"/>
          <a:stretch/>
        </p:blipFill>
        <p:spPr>
          <a:xfrm>
            <a:off x="20" y="2"/>
            <a:ext cx="4571752" cy="6857997"/>
          </a:xfrm>
          <a:custGeom>
            <a:avLst/>
            <a:gdLst/>
            <a:ahLst/>
            <a:cxnLst/>
            <a:rect l="l" t="t" r="r" b="b"/>
            <a:pathLst>
              <a:path w="6095695" h="6857997">
                <a:moveTo>
                  <a:pt x="3435036" y="0"/>
                </a:moveTo>
                <a:lnTo>
                  <a:pt x="4198562" y="0"/>
                </a:lnTo>
                <a:lnTo>
                  <a:pt x="4365987" y="128761"/>
                </a:lnTo>
                <a:cubicBezTo>
                  <a:pt x="5422363" y="981944"/>
                  <a:pt x="6095695" y="2273123"/>
                  <a:pt x="6095695" y="3718209"/>
                </a:cubicBezTo>
                <a:cubicBezTo>
                  <a:pt x="6095695" y="4922447"/>
                  <a:pt x="5628104" y="6019805"/>
                  <a:pt x="4860911" y="6845880"/>
                </a:cubicBezTo>
                <a:lnTo>
                  <a:pt x="4849107" y="6857997"/>
                </a:lnTo>
                <a:lnTo>
                  <a:pt x="4253869" y="6857997"/>
                </a:lnTo>
                <a:lnTo>
                  <a:pt x="4409441" y="6719623"/>
                </a:lnTo>
                <a:cubicBezTo>
                  <a:pt x="5194330" y="5951494"/>
                  <a:pt x="5679794" y="4890334"/>
                  <a:pt x="5679794" y="3718209"/>
                </a:cubicBezTo>
                <a:cubicBezTo>
                  <a:pt x="5679794" y="2179795"/>
                  <a:pt x="4843506" y="832535"/>
                  <a:pt x="3591563" y="88079"/>
                </a:cubicBezTo>
                <a:close/>
                <a:moveTo>
                  <a:pt x="0" y="0"/>
                </a:moveTo>
                <a:lnTo>
                  <a:pt x="3177466" y="0"/>
                </a:lnTo>
                <a:lnTo>
                  <a:pt x="3353291" y="88129"/>
                </a:lnTo>
                <a:cubicBezTo>
                  <a:pt x="4668281" y="787221"/>
                  <a:pt x="5560965" y="2150692"/>
                  <a:pt x="5560965" y="3718209"/>
                </a:cubicBezTo>
                <a:cubicBezTo>
                  <a:pt x="5560965" y="4858221"/>
                  <a:pt x="5088802" y="5890308"/>
                  <a:pt x="4325417" y="6637392"/>
                </a:cubicBezTo>
                <a:lnTo>
                  <a:pt x="4077394" y="6857997"/>
                </a:lnTo>
                <a:lnTo>
                  <a:pt x="0" y="6857997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306" y="1600200"/>
            <a:ext cx="4736894" cy="457199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  </a:t>
            </a:r>
          </a:p>
          <a:p>
            <a:pPr>
              <a:spcBef>
                <a:spcPct val="50000"/>
              </a:spcBef>
            </a:pPr>
            <a:r>
              <a:rPr lang="en-US" sz="3200" dirty="0"/>
              <a:t>It offers an in-depth study of concepts directly related to the elements of art and principles of design.</a:t>
            </a:r>
          </a:p>
          <a:p>
            <a:pPr>
              <a:spcBef>
                <a:spcPct val="50000"/>
              </a:spcBef>
            </a:pPr>
            <a:r>
              <a:rPr lang="en-US" sz="3200" u="sng" dirty="0"/>
              <a:t>Prerequisite</a:t>
            </a:r>
            <a:r>
              <a:rPr lang="en-US" sz="3200" dirty="0"/>
              <a:t>: Previous Art Course (ART 6) </a:t>
            </a:r>
            <a:r>
              <a:rPr lang="en-US" sz="3200" u="sng" dirty="0"/>
              <a:t>and</a:t>
            </a:r>
            <a:r>
              <a:rPr lang="en-US" sz="3200" dirty="0"/>
              <a:t> Teacher Approval</a:t>
            </a:r>
          </a:p>
          <a:p>
            <a:pPr>
              <a:spcBef>
                <a:spcPct val="50000"/>
              </a:spcBef>
            </a:pPr>
            <a:r>
              <a:rPr lang="en-US" sz="3200" b="1" u="sng" dirty="0"/>
              <a:t>Fees</a:t>
            </a:r>
            <a:r>
              <a:rPr lang="en-US" sz="3200" b="1" dirty="0"/>
              <a:t>: $5 - $12</a:t>
            </a:r>
          </a:p>
        </p:txBody>
      </p:sp>
    </p:spTree>
    <p:extLst>
      <p:ext uri="{BB962C8B-B14F-4D97-AF65-F5344CB8AC3E}">
        <p14:creationId xmlns:p14="http://schemas.microsoft.com/office/powerpoint/2010/main" val="88864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E063854\AppData\Local\Microsoft\Windows\Temporary Internet Files\Content.IE5\ZQLKW3L7\MP900448661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" r="25240" b="-4"/>
          <a:stretch/>
        </p:blipFill>
        <p:spPr bwMode="auto">
          <a:xfrm>
            <a:off x="2508" y="3509433"/>
            <a:ext cx="3356362" cy="334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81BB01C-2DAE-48BD-8E81-DAE2E1BC4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7552" y="0"/>
            <a:ext cx="5656448" cy="6857999"/>
          </a:xfrm>
          <a:prstGeom prst="rect">
            <a:avLst/>
          </a:prstGeom>
          <a:blipFill dpi="0" rotWithShape="1">
            <a:blip r:embed="rId4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5400" u="sng" dirty="0"/>
              <a:t>Choir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D7550-EB73-4734-BF89-7CDA7FBF169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794" r="3072" b="-2"/>
          <a:stretch/>
        </p:blipFill>
        <p:spPr>
          <a:xfrm>
            <a:off x="2508" y="10"/>
            <a:ext cx="3356362" cy="33485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7553" y="1905000"/>
            <a:ext cx="5580248" cy="4267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sz="3500" dirty="0"/>
              <a:t>Full year choir elective.</a:t>
            </a:r>
          </a:p>
          <a:p>
            <a:pPr>
              <a:lnSpc>
                <a:spcPct val="100000"/>
              </a:lnSpc>
            </a:pPr>
            <a:r>
              <a:rPr lang="en-US" sz="3500" dirty="0"/>
              <a:t>Learn about the voice, how to read music, and how to sing in a choir setting.</a:t>
            </a:r>
          </a:p>
          <a:p>
            <a:pPr>
              <a:lnSpc>
                <a:spcPct val="100000"/>
              </a:lnSpc>
            </a:pPr>
            <a:r>
              <a:rPr lang="en-US" sz="3500" dirty="0"/>
              <a:t>Choir director will decide on which choir will you be in. </a:t>
            </a:r>
          </a:p>
          <a:p>
            <a:pPr>
              <a:lnSpc>
                <a:spcPct val="100000"/>
              </a:lnSpc>
            </a:pPr>
            <a:r>
              <a:rPr lang="en-US" sz="3500" u="sng" dirty="0"/>
              <a:t>Fees</a:t>
            </a:r>
            <a:r>
              <a:rPr lang="en-US" sz="3500" dirty="0"/>
              <a:t>: $30</a:t>
            </a:r>
          </a:p>
          <a:p>
            <a:endParaRPr lang="en-US" sz="1600" dirty="0">
              <a:latin typeface="Candara" panose="020E0502030303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D55FF18-1979-4730-A345-E74E328F0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F8381C4-0751-4A6E-BFF7-48DF67BFA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7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7320C1D-D7A9-4392-B3B6-ACEF193A8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04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153" y="228600"/>
            <a:ext cx="72390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u="sng" dirty="0">
                <a:solidFill>
                  <a:schemeClr val="tx2">
                    <a:lumMod val="75000"/>
                  </a:schemeClr>
                </a:solidFill>
              </a:rPr>
              <a:t>Beginning Theatre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1053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endParaRPr lang="en-US" sz="3200" dirty="0"/>
          </a:p>
          <a:p>
            <a:r>
              <a:rPr lang="en-US" sz="3200" dirty="0"/>
              <a:t>Acting/Theater based course. Emphasis will be placed on a variety of in class performances and individual/group presentations.</a:t>
            </a:r>
          </a:p>
          <a:p>
            <a:endParaRPr lang="en-US" sz="3200" dirty="0"/>
          </a:p>
          <a:p>
            <a:r>
              <a:rPr lang="en-US" sz="3200" dirty="0"/>
              <a:t>Must attend tournaments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u="sng" dirty="0"/>
              <a:t>Fees</a:t>
            </a:r>
            <a:r>
              <a:rPr lang="en-US" sz="3200" dirty="0"/>
              <a:t>: $20 plus tournament fees</a:t>
            </a:r>
          </a:p>
          <a:p>
            <a:endParaRPr lang="en-US" dirty="0"/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</p:txBody>
      </p:sp>
      <p:pic>
        <p:nvPicPr>
          <p:cNvPr id="16387" name="Picture 4" descr="C:\Users\Lynn\AppData\Local\Microsoft\Windows\Temporary Internet Files\Content.IE5\FMPHL2PQ\MC900217144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8214">
            <a:off x="416220" y="211427"/>
            <a:ext cx="1809750" cy="165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8531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rojector&#10;&#10;Description automatically generated">
            <a:extLst>
              <a:ext uri="{FF2B5EF4-FFF2-40B4-BE49-F238E27FC236}">
                <a16:creationId xmlns:a16="http://schemas.microsoft.com/office/drawing/2014/main" id="{A3D865BF-AE5D-4C4F-A174-0551B1896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816581" y="1066800"/>
            <a:ext cx="3354458" cy="33432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u="sng" dirty="0">
                <a:solidFill>
                  <a:schemeClr val="tx2">
                    <a:lumMod val="75000"/>
                  </a:schemeClr>
                </a:solidFill>
              </a:rPr>
              <a:t>Intermediate Theatre 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5791200" cy="556259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For 7</a:t>
            </a:r>
            <a:r>
              <a:rPr lang="en-US" sz="2800" baseline="30000" dirty="0"/>
              <a:t>th</a:t>
            </a:r>
            <a:r>
              <a:rPr lang="en-US" sz="2800" dirty="0"/>
              <a:t> and 8</a:t>
            </a:r>
            <a:r>
              <a:rPr lang="en-US" sz="2800" baseline="30000" dirty="0"/>
              <a:t>th</a:t>
            </a:r>
            <a:r>
              <a:rPr lang="en-US" sz="2800" dirty="0"/>
              <a:t> grade.</a:t>
            </a:r>
          </a:p>
          <a:p>
            <a:r>
              <a:rPr lang="en-US" sz="2800" u="sng" dirty="0"/>
              <a:t>Prerequisite</a:t>
            </a:r>
            <a:r>
              <a:rPr lang="en-US" sz="2800" dirty="0"/>
              <a:t>: Theater Arts 6 OR Rotation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Acting/Theater based course. Emphasis will be placed on a variety of in class performances and individual/group presentations.</a:t>
            </a:r>
          </a:p>
          <a:p>
            <a:r>
              <a:rPr lang="en-US" sz="2800" dirty="0"/>
              <a:t>Must participate in tournaments.</a:t>
            </a:r>
          </a:p>
          <a:p>
            <a:endParaRPr lang="en-US" sz="2800" u="sng" dirty="0"/>
          </a:p>
          <a:p>
            <a:r>
              <a:rPr lang="en-US" sz="2800" b="1" u="sng" dirty="0"/>
              <a:t>Fees</a:t>
            </a:r>
            <a:r>
              <a:rPr lang="en-US" sz="2800" dirty="0"/>
              <a:t>: $20 plus tournament fees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11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3707">
            <a:off x="6868497" y="1005306"/>
            <a:ext cx="1608560" cy="1453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5400" u="sng" dirty="0">
                <a:solidFill>
                  <a:schemeClr val="tx2">
                    <a:lumMod val="75000"/>
                  </a:schemeClr>
                </a:solidFill>
              </a:rPr>
              <a:t>Principles of Human Services</a:t>
            </a:r>
            <a:br>
              <a:rPr lang="en-US" sz="5400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5400" u="sng" dirty="0">
                <a:solidFill>
                  <a:schemeClr val="tx2">
                    <a:lumMod val="75000"/>
                  </a:schemeClr>
                </a:solidFill>
              </a:rPr>
              <a:t>1 HS Credit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489" y="1676400"/>
            <a:ext cx="8229600" cy="4267200"/>
          </a:xfrm>
        </p:spPr>
        <p:txBody>
          <a:bodyPr>
            <a:normAutofit/>
          </a:bodyPr>
          <a:lstStyle/>
          <a:p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r>
              <a:rPr lang="en-US" sz="3200" dirty="0"/>
              <a:t>This course will enable students to investigate careers in the Human Services Career Cluster, including counseling and mental health, early childhood development, family and community, personal care and consumer services. </a:t>
            </a:r>
            <a:endParaRPr lang="en-US" sz="3200" b="1" dirty="0"/>
          </a:p>
          <a:p>
            <a:r>
              <a:rPr lang="en-US" sz="3200" b="1" u="sng" dirty="0"/>
              <a:t>Fees</a:t>
            </a:r>
            <a:r>
              <a:rPr lang="en-US" sz="3200" b="1" dirty="0"/>
              <a:t>: $20</a:t>
            </a: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  <a:p>
            <a:pPr marL="137160" indent="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None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  <a:p>
            <a:pPr marL="594360" indent="-45720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uFill>
                <a:solidFill>
                  <a:schemeClr val="accent3">
                    <a:lumMod val="75000"/>
                  </a:schemeClr>
                </a:solidFill>
              </a:uFill>
              <a:latin typeface="Constantia" panose="0203060205030603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013290"/>
            <a:ext cx="2433205" cy="184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381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8229600" cy="990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6000" u="sng" dirty="0">
                <a:latin typeface="+mn-lt"/>
              </a:rPr>
              <a:t>Foreign Language = High School Credits</a:t>
            </a:r>
            <a:br>
              <a:rPr lang="en-US" sz="3600" dirty="0">
                <a:latin typeface="Candara" pitchFamily="34" charset="0"/>
              </a:rPr>
            </a:br>
            <a:endParaRPr lang="en-US" sz="3600" dirty="0">
              <a:latin typeface="Candara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09600" y="2057400"/>
            <a:ext cx="4433316" cy="4267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/>
              <a:t>You need two years of the </a:t>
            </a:r>
            <a:r>
              <a:rPr lang="en-US" sz="2800" u="sng" dirty="0"/>
              <a:t>same</a:t>
            </a:r>
            <a:r>
              <a:rPr lang="en-US" sz="2800" dirty="0"/>
              <a:t> foreign language to graduate.</a:t>
            </a:r>
          </a:p>
          <a:p>
            <a:pPr eaLnBrk="1" hangingPunct="1"/>
            <a:endParaRPr lang="en-US" sz="2800" dirty="0"/>
          </a:p>
          <a:p>
            <a:pPr eaLnBrk="1" hangingPunct="1"/>
            <a:r>
              <a:rPr lang="en-US" sz="2800" dirty="0"/>
              <a:t>You may choose to begin your foreign language in middle school and earn high school credit.</a:t>
            </a: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701FD68-925E-4CC3-B979-9718270931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02292" y="2743200"/>
            <a:ext cx="4336908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everage, soft drink&#10;&#10;Description automatically generated">
            <a:extLst>
              <a:ext uri="{FF2B5EF4-FFF2-40B4-BE49-F238E27FC236}">
                <a16:creationId xmlns:a16="http://schemas.microsoft.com/office/drawing/2014/main" id="{EB8CED2C-AF7D-4428-A2D8-598507945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172141" y="918732"/>
            <a:ext cx="1708355" cy="1450832"/>
          </a:xfrm>
          <a:prstGeom prst="rect">
            <a:avLst/>
          </a:prstGeom>
        </p:spPr>
      </p:pic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0498"/>
            <a:ext cx="8229600" cy="7048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u="sng" dirty="0"/>
              <a:t>Full Year Electives - Foreign Languages </a:t>
            </a:r>
            <a:br>
              <a:rPr lang="en-US" sz="4400" u="sng" dirty="0"/>
            </a:br>
            <a:r>
              <a:rPr lang="en-US" sz="3600" u="sng" dirty="0">
                <a:latin typeface="+mn-lt"/>
              </a:rPr>
              <a:t>1 HS credit</a:t>
            </a:r>
            <a:endParaRPr lang="en-US" sz="4400" u="sng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501445" y="1824468"/>
            <a:ext cx="6889955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>
                <a:latin typeface="Candara" panose="020E0502030303020204" pitchFamily="34" charset="0"/>
              </a:rPr>
              <a:t>Spanish I</a:t>
            </a:r>
            <a:endParaRPr lang="en-US" sz="2800" dirty="0">
              <a:latin typeface="Candara" panose="020E0502030303020204" pitchFamily="34" charset="0"/>
            </a:endParaRPr>
          </a:p>
          <a:p>
            <a:pPr lvl="1" eaLnBrk="1" hangingPunct="1"/>
            <a:r>
              <a:rPr lang="en-US" sz="2800" u="sng" dirty="0">
                <a:latin typeface="Candara" panose="020E0502030303020204" pitchFamily="34" charset="0"/>
              </a:rPr>
              <a:t>Prerequisite</a:t>
            </a:r>
            <a:r>
              <a:rPr lang="en-US" sz="2800" dirty="0">
                <a:latin typeface="Candara" panose="020E0502030303020204" pitchFamily="34" charset="0"/>
              </a:rPr>
              <a:t>: Second semester average of 80+ in on-level 6</a:t>
            </a:r>
            <a:r>
              <a:rPr lang="en-US" sz="2800" baseline="30000" dirty="0">
                <a:latin typeface="Candara" panose="020E0502030303020204" pitchFamily="34" charset="0"/>
              </a:rPr>
              <a:t>th</a:t>
            </a:r>
            <a:r>
              <a:rPr lang="en-US" sz="2800" dirty="0">
                <a:latin typeface="Candara" panose="020E0502030303020204" pitchFamily="34" charset="0"/>
              </a:rPr>
              <a:t> grade LA or 75+ in Level 1 or Horizons LA.</a:t>
            </a:r>
          </a:p>
          <a:p>
            <a:pPr marL="274320" lvl="1" indent="0" eaLnBrk="1" hangingPunct="1">
              <a:buNone/>
            </a:pPr>
            <a:endParaRPr lang="en-US" sz="3600" dirty="0">
              <a:latin typeface="Candara" panose="020E0502030303020204" pitchFamily="34" charset="0"/>
            </a:endParaRPr>
          </a:p>
          <a:p>
            <a:pPr eaLnBrk="1" hangingPunct="1"/>
            <a:r>
              <a:rPr lang="en-US" sz="2800" b="1" dirty="0">
                <a:latin typeface="Candara" panose="020E0502030303020204" pitchFamily="34" charset="0"/>
              </a:rPr>
              <a:t>Spanish Native Speaker I</a:t>
            </a:r>
            <a:endParaRPr lang="en-US" sz="2800" dirty="0">
              <a:latin typeface="Candara" panose="020E0502030303020204" pitchFamily="34" charset="0"/>
            </a:endParaRPr>
          </a:p>
          <a:p>
            <a:pPr lvl="1" eaLnBrk="1" hangingPunct="1"/>
            <a:r>
              <a:rPr lang="en-US" sz="2800" dirty="0">
                <a:latin typeface="Candara" panose="020E0502030303020204" pitchFamily="34" charset="0"/>
              </a:rPr>
              <a:t>Spanish language background – must be able to read, write, and speak Spanish.</a:t>
            </a:r>
          </a:p>
          <a:p>
            <a:pPr lvl="1" eaLnBrk="1" hangingPunct="1"/>
            <a:r>
              <a:rPr lang="en-US" sz="2800" dirty="0">
                <a:latin typeface="Candara" panose="020E0502030303020204" pitchFamily="34" charset="0"/>
              </a:rPr>
              <a:t>Placement test.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893A6-AB7A-457C-AE69-8BB2E32DAE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538" y="5773115"/>
            <a:ext cx="2203655" cy="9852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38150"/>
            <a:ext cx="88392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6000" dirty="0"/>
              <a:t>Looking Ahead to High School</a:t>
            </a:r>
            <a:r>
              <a:rPr lang="en-US" sz="6000" dirty="0">
                <a:latin typeface="Comic Sans MS" pitchFamily="66" charset="0"/>
              </a:rPr>
              <a:t>	</a:t>
            </a:r>
          </a:p>
        </p:txBody>
      </p:sp>
      <p:pic>
        <p:nvPicPr>
          <p:cNvPr id="22531" name="Picture 8" descr="j02331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75" y="2000250"/>
            <a:ext cx="3584575" cy="3848100"/>
          </a:xfrm>
        </p:spPr>
      </p:pic>
      <p:sp>
        <p:nvSpPr>
          <p:cNvPr id="22532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981200"/>
            <a:ext cx="47244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b="1" dirty="0"/>
              <a:t>You will need 26 credits to graduate from high school with the foundation plan and an endorsement</a:t>
            </a:r>
          </a:p>
          <a:p>
            <a:pPr eaLnBrk="1" hangingPunct="1"/>
            <a:r>
              <a:rPr lang="en-US" sz="3200" b="1" dirty="0"/>
              <a:t>You can earn some high school credits in middle school.</a:t>
            </a:r>
          </a:p>
          <a:p>
            <a:pPr eaLnBrk="1" hangingPunct="1">
              <a:buFontTx/>
              <a:buNone/>
            </a:pPr>
            <a:endParaRPr lang="en-US" sz="3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59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144729"/>
            <a:ext cx="3094291" cy="167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685800"/>
            <a:ext cx="9067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u="sng" dirty="0"/>
              <a:t>Principles of Applied Engineering (Tech) </a:t>
            </a:r>
            <a:r>
              <a:rPr lang="en-US" sz="4400" u="sng" dirty="0"/>
              <a:t>1 HS Credit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199"/>
            <a:ext cx="8153400" cy="4038601"/>
          </a:xfrm>
        </p:spPr>
        <p:txBody>
          <a:bodyPr/>
          <a:lstStyle/>
          <a:p>
            <a:r>
              <a:rPr lang="en-US" sz="2800" dirty="0"/>
              <a:t>For 7</a:t>
            </a:r>
            <a:r>
              <a:rPr lang="en-US" sz="2800" baseline="30000" dirty="0"/>
              <a:t>th</a:t>
            </a:r>
            <a:r>
              <a:rPr lang="en-US" sz="2800" dirty="0"/>
              <a:t> and 8</a:t>
            </a:r>
            <a:r>
              <a:rPr lang="en-US" sz="2800" baseline="30000" dirty="0"/>
              <a:t>th</a:t>
            </a:r>
            <a:r>
              <a:rPr lang="en-US" sz="2800" dirty="0"/>
              <a:t> graders.</a:t>
            </a:r>
          </a:p>
          <a:p>
            <a:r>
              <a:rPr lang="en-US" sz="2800" dirty="0"/>
              <a:t>Students will develop engineering communication skills, which include computer graphics, modeling, and presentations, by using a variety of computer  hardware and software applications to complete assignments and projects.</a:t>
            </a:r>
          </a:p>
          <a:p>
            <a:r>
              <a:rPr lang="en-US" sz="2800" b="1" u="sng" dirty="0"/>
              <a:t>Project fees</a:t>
            </a:r>
            <a:r>
              <a:rPr lang="en-US" sz="2800" dirty="0"/>
              <a:t>: $85 year/$42.50 per semester</a:t>
            </a:r>
          </a:p>
          <a:p>
            <a:r>
              <a:rPr lang="en-US" sz="2800" dirty="0"/>
              <a:t>No prerequisite</a:t>
            </a:r>
          </a:p>
        </p:txBody>
      </p:sp>
    </p:spTree>
    <p:extLst>
      <p:ext uri="{BB962C8B-B14F-4D97-AF65-F5344CB8AC3E}">
        <p14:creationId xmlns:p14="http://schemas.microsoft.com/office/powerpoint/2010/main" val="158354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Yearbook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9125" y="1447800"/>
            <a:ext cx="8261023" cy="4191000"/>
          </a:xfrm>
        </p:spPr>
        <p:txBody>
          <a:bodyPr>
            <a:noAutofit/>
          </a:bodyPr>
          <a:lstStyle/>
          <a:p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r>
              <a:rPr lang="en-US" sz="3200" dirty="0"/>
              <a:t>In this entry-level publications class, students will become adept in their understanding and use of media, technology, and publishing software. </a:t>
            </a:r>
          </a:p>
          <a:p>
            <a:r>
              <a:rPr lang="en-US" sz="3200" dirty="0"/>
              <a:t>Must fill out an application and get accepted.</a:t>
            </a:r>
          </a:p>
          <a:p>
            <a:r>
              <a:rPr lang="en-US" sz="3200" dirty="0"/>
              <a:t>See Ms. </a:t>
            </a:r>
            <a:r>
              <a:rPr lang="en-US" sz="3200" dirty="0" err="1"/>
              <a:t>Suppo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669">
            <a:off x="6617809" y="461785"/>
            <a:ext cx="2186325" cy="174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126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Intermediate Speech</a:t>
            </a:r>
            <a:endParaRPr lang="en-US" sz="36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69125" y="1447800"/>
            <a:ext cx="8261023" cy="4191000"/>
          </a:xfrm>
        </p:spPr>
        <p:txBody>
          <a:bodyPr>
            <a:noAutofit/>
          </a:bodyPr>
          <a:lstStyle/>
          <a:p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r>
              <a:rPr lang="en-US" sz="3200" dirty="0"/>
              <a:t>½ high school credit</a:t>
            </a:r>
          </a:p>
          <a:p>
            <a:r>
              <a:rPr lang="en-US" sz="2800" dirty="0"/>
              <a:t>75+ average in language arts/reading during the previous year</a:t>
            </a:r>
          </a:p>
          <a:p>
            <a:r>
              <a:rPr lang="en-US" sz="2800" dirty="0"/>
              <a:t>The is class will help students build overall confidence in public speaking for different occasions</a:t>
            </a:r>
            <a:endParaRPr lang="en-US" sz="3200" dirty="0"/>
          </a:p>
        </p:txBody>
      </p:sp>
      <p:pic>
        <p:nvPicPr>
          <p:cNvPr id="6" name="Picture 5" descr="A picture containing toy&#10;&#10;Description automatically generated">
            <a:extLst>
              <a:ext uri="{FF2B5EF4-FFF2-40B4-BE49-F238E27FC236}">
                <a16:creationId xmlns:a16="http://schemas.microsoft.com/office/drawing/2014/main" id="{F84F8A4C-239C-443F-B4F5-AE285DFDA4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38799" y="4343400"/>
            <a:ext cx="2356933" cy="2360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0390758-33CC-4B0C-810B-33D2104D9467}"/>
              </a:ext>
            </a:extLst>
          </p:cNvPr>
          <p:cNvSpPr txBox="1"/>
          <p:nvPr/>
        </p:nvSpPr>
        <p:spPr>
          <a:xfrm>
            <a:off x="7016698" y="6950180"/>
            <a:ext cx="9790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making-a-speech-png/download/37487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675922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9906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dirty="0"/>
              <a:t>Semester Electives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382000" cy="4267200"/>
          </a:xfrm>
        </p:spPr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None/>
            </a:pPr>
            <a:endParaRPr lang="en-US" sz="2000" dirty="0"/>
          </a:p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en-US" sz="4000" dirty="0"/>
              <a:t>The following classes are </a:t>
            </a:r>
            <a:r>
              <a:rPr lang="en-US" sz="4000" b="1" dirty="0"/>
              <a:t>only 1 semester.</a:t>
            </a:r>
          </a:p>
          <a:p>
            <a:pPr algn="ctr" eaLnBrk="1" hangingPunct="1">
              <a:buFontTx/>
              <a:buNone/>
            </a:pPr>
            <a:endParaRPr lang="en-US" sz="4000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4000" dirty="0"/>
              <a:t>You must choose 2 semester courses to make 1 year.</a:t>
            </a:r>
          </a:p>
          <a:p>
            <a:pPr eaLnBrk="1" hangingPunct="1">
              <a:buFontTx/>
              <a:buNone/>
            </a:pPr>
            <a:endParaRPr lang="en-US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7487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3547"/>
            <a:ext cx="8229600" cy="12525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u="sng" dirty="0"/>
              <a:t>Semester Electives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371600"/>
            <a:ext cx="8991599" cy="5562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en-US" sz="900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b="1" dirty="0"/>
              <a:t>Art Design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For 7</a:t>
            </a:r>
            <a:r>
              <a:rPr lang="en-US" sz="3200" baseline="30000" dirty="0"/>
              <a:t>th</a:t>
            </a:r>
            <a:r>
              <a:rPr lang="en-US" sz="3200" dirty="0"/>
              <a:t> and 8</a:t>
            </a:r>
            <a:r>
              <a:rPr lang="en-US" sz="3200" baseline="30000" dirty="0"/>
              <a:t>th</a:t>
            </a:r>
            <a:r>
              <a:rPr lang="en-US" sz="3200" dirty="0"/>
              <a:t> grade.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General Art – draw, paint and sculpt.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Fees: $10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/>
          </a:p>
          <a:p>
            <a:pPr eaLnBrk="1" hangingPunct="1">
              <a:lnSpc>
                <a:spcPct val="90000"/>
              </a:lnSpc>
            </a:pPr>
            <a:r>
              <a:rPr lang="en-US" sz="3200" b="1" dirty="0"/>
              <a:t>Exploring Foods and Fabrics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2 part hands-on course – cooking and sewing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Fees: $10</a:t>
            </a: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ndara" pitchFamily="34" charset="0"/>
            </a:endParaRPr>
          </a:p>
          <a:p>
            <a:pPr marL="393700" lvl="1" indent="0" eaLnBrk="1" hangingPunct="1">
              <a:lnSpc>
                <a:spcPct val="90000"/>
              </a:lnSpc>
              <a:buNone/>
            </a:pPr>
            <a:endParaRPr lang="en-US" sz="3200" dirty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3200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000" dirty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700" b="1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Candar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b="1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b="1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2415">
            <a:off x="7633698" y="2027887"/>
            <a:ext cx="1036849" cy="1146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410200"/>
            <a:ext cx="1349000" cy="1219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29" y="5618437"/>
            <a:ext cx="3197846" cy="802726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7594"/>
            <a:ext cx="1366836" cy="1401884"/>
          </a:xfrm>
          <a:prstGeom prst="rect">
            <a:avLst/>
          </a:prstGeom>
        </p:spPr>
      </p:pic>
      <p:pic>
        <p:nvPicPr>
          <p:cNvPr id="5" name="Picture 4" descr="A picture containing wheel, transport&#10;&#10;Description automatically generated">
            <a:extLst>
              <a:ext uri="{FF2B5EF4-FFF2-40B4-BE49-F238E27FC236}">
                <a16:creationId xmlns:a16="http://schemas.microsoft.com/office/drawing/2014/main" id="{23D42A44-2C4D-4F55-A409-24CDE7F89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638800" y="4786474"/>
            <a:ext cx="2362200" cy="1762125"/>
          </a:xfrm>
          <a:prstGeom prst="rect">
            <a:avLst/>
          </a:prstGeom>
        </p:spPr>
      </p:pic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525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u="sng" dirty="0"/>
              <a:t>Semester Electives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304691" y="985999"/>
            <a:ext cx="8229601" cy="5562600"/>
          </a:xfrm>
        </p:spPr>
        <p:txBody>
          <a:bodyPr>
            <a:normAutofit/>
          </a:bodyPr>
          <a:lstStyle/>
          <a:p>
            <a:pPr marL="393700" lvl="1" indent="0" eaLnBrk="1" hangingPunct="1">
              <a:lnSpc>
                <a:spcPct val="90000"/>
              </a:lnSpc>
              <a:buNone/>
            </a:pPr>
            <a:endParaRPr lang="en-US" dirty="0">
              <a:latin typeface="Candara" pitchFamily="34" charset="0"/>
            </a:endParaRPr>
          </a:p>
          <a:p>
            <a:r>
              <a:rPr lang="en-US" sz="3200" b="1" dirty="0"/>
              <a:t>Touch System Data Entry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/>
              <a:t>Keyboarding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b="1" dirty="0"/>
              <a:t>½ high school credit</a:t>
            </a:r>
          </a:p>
          <a:p>
            <a:pPr lvl="1" eaLnBrk="1" hangingPunct="1">
              <a:lnSpc>
                <a:spcPct val="90000"/>
              </a:lnSpc>
            </a:pPr>
            <a:endParaRPr lang="en-US" sz="3200" b="1" dirty="0"/>
          </a:p>
          <a:p>
            <a:pPr lvl="1" eaLnBrk="1" hangingPunct="1">
              <a:lnSpc>
                <a:spcPct val="90000"/>
              </a:lnSpc>
            </a:pPr>
            <a:endParaRPr lang="en-US" sz="3200" b="1" dirty="0"/>
          </a:p>
          <a:p>
            <a:pPr marL="0" lvl="1" indent="274638" eaLnBrk="1" hangingPunct="1">
              <a:lnSpc>
                <a:spcPct val="90000"/>
              </a:lnSpc>
            </a:pPr>
            <a:r>
              <a:rPr lang="en-US" sz="3200" b="1" dirty="0"/>
              <a:t>Professional Communications	</a:t>
            </a:r>
          </a:p>
          <a:p>
            <a:pPr lvl="2"/>
            <a:r>
              <a:rPr lang="en-US" sz="3000" dirty="0"/>
              <a:t>Prepare and present presentations to a group. </a:t>
            </a:r>
          </a:p>
          <a:p>
            <a:pPr lvl="2"/>
            <a:r>
              <a:rPr lang="en-US" sz="3000" b="1" dirty="0"/>
              <a:t>½ high school credit</a:t>
            </a:r>
          </a:p>
          <a:p>
            <a:pPr eaLnBrk="1" hangingPunct="1">
              <a:lnSpc>
                <a:spcPct val="90000"/>
              </a:lnSpc>
            </a:pPr>
            <a:endParaRPr lang="en-US" sz="1000" dirty="0">
              <a:latin typeface="Candar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900" b="1" dirty="0">
              <a:latin typeface="Candara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800" b="1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dirty="0">
              <a:latin typeface="Candara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800" b="1" dirty="0">
              <a:latin typeface="Candar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sz="8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1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45409"/>
            <a:ext cx="7772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/>
              <a:t>Semester Electives</a:t>
            </a:r>
            <a:br>
              <a:rPr lang="en-US" sz="6000" dirty="0"/>
            </a:b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697" y="1567605"/>
            <a:ext cx="8001000" cy="48768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LeadWorthy</a:t>
            </a:r>
            <a:endParaRPr lang="en-US" sz="3200" b="1" dirty="0"/>
          </a:p>
          <a:p>
            <a:pPr lvl="1"/>
            <a:r>
              <a:rPr lang="en-US" sz="3000" dirty="0"/>
              <a:t>For 7</a:t>
            </a:r>
            <a:r>
              <a:rPr lang="en-US" sz="3000" baseline="30000" dirty="0"/>
              <a:t>th</a:t>
            </a:r>
            <a:r>
              <a:rPr lang="en-US" sz="3000" dirty="0"/>
              <a:t> &amp; 8</a:t>
            </a:r>
            <a:r>
              <a:rPr lang="en-US" sz="3000" baseline="30000" dirty="0"/>
              <a:t>th</a:t>
            </a:r>
            <a:r>
              <a:rPr lang="en-US" sz="3000" dirty="0"/>
              <a:t> graders</a:t>
            </a:r>
          </a:p>
          <a:p>
            <a:pPr lvl="1"/>
            <a:r>
              <a:rPr lang="en-US" sz="3000" dirty="0"/>
              <a:t>This course will help students develop an understanding of what it means to be an 21</a:t>
            </a:r>
            <a:r>
              <a:rPr lang="en-US" sz="3000" baseline="30000" dirty="0"/>
              <a:t>st</a:t>
            </a:r>
            <a:r>
              <a:rPr lang="en-US" sz="3000" dirty="0"/>
              <a:t> century leader and an effective member of the community</a:t>
            </a:r>
          </a:p>
          <a:p>
            <a:pPr lvl="1"/>
            <a:endParaRPr lang="en-US" sz="3000" dirty="0"/>
          </a:p>
          <a:p>
            <a:pPr marL="182880" marR="0" lvl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D34817">
                  <a:lumMod val="75000"/>
                </a:srgbClr>
              </a:buClr>
              <a:buSzPct val="85000"/>
              <a:buFont typeface="Wingdings" pitchFamily="2" charset="2"/>
              <a:buChar char="§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Coding &amp; Robotics</a:t>
            </a:r>
          </a:p>
          <a:p>
            <a:pPr lvl="1"/>
            <a:r>
              <a:rPr lang="en-US" sz="3000" dirty="0"/>
              <a:t>For 7</a:t>
            </a:r>
            <a:r>
              <a:rPr lang="en-US" sz="3000" baseline="30000" dirty="0"/>
              <a:t>th</a:t>
            </a:r>
            <a:r>
              <a:rPr lang="en-US" sz="3000" dirty="0"/>
              <a:t> &amp; 8</a:t>
            </a:r>
            <a:r>
              <a:rPr lang="en-US" sz="3000" baseline="30000" dirty="0"/>
              <a:t>th</a:t>
            </a:r>
            <a:r>
              <a:rPr lang="en-US" sz="3000" dirty="0"/>
              <a:t> Graders</a:t>
            </a:r>
          </a:p>
          <a:p>
            <a:pPr lvl="1"/>
            <a:r>
              <a:rPr lang="en-US" sz="3000" dirty="0"/>
              <a:t>Introduction into computer science, coding, and robotics</a:t>
            </a:r>
          </a:p>
          <a:p>
            <a:pPr marL="274320" lvl="1" indent="0">
              <a:buNone/>
            </a:pPr>
            <a:endParaRPr lang="en-US" sz="30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00B050"/>
              </a:solidFill>
            </a:endParaRPr>
          </a:p>
        </p:txBody>
      </p:sp>
      <p:pic>
        <p:nvPicPr>
          <p:cNvPr id="7" name="Picture 6" descr="A picture containing indoor, orange&#10;&#10;Description automatically generated">
            <a:extLst>
              <a:ext uri="{FF2B5EF4-FFF2-40B4-BE49-F238E27FC236}">
                <a16:creationId xmlns:a16="http://schemas.microsoft.com/office/drawing/2014/main" id="{B0BA85E3-5001-483A-A421-289BAD6DC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257800" y="1535322"/>
            <a:ext cx="1875503" cy="1055478"/>
          </a:xfrm>
          <a:prstGeom prst="rect">
            <a:avLst/>
          </a:prstGeom>
        </p:spPr>
      </p:pic>
      <p:pic>
        <p:nvPicPr>
          <p:cNvPr id="10" name="Picture 9" descr="A picture containing text, computer&#10;&#10;Description automatically generated">
            <a:extLst>
              <a:ext uri="{FF2B5EF4-FFF2-40B4-BE49-F238E27FC236}">
                <a16:creationId xmlns:a16="http://schemas.microsoft.com/office/drawing/2014/main" id="{1C531DDE-F588-4FF5-BEFB-F4BBD0EE9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34200" y="4492578"/>
            <a:ext cx="1371600" cy="14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68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3713" y="2376861"/>
            <a:ext cx="2696211" cy="2104273"/>
          </a:xfrm>
          <a:noFill/>
        </p:spPr>
        <p:txBody>
          <a:bodyPr>
            <a:normAutofit fontScale="90000"/>
          </a:bodyPr>
          <a:lstStyle/>
          <a:p>
            <a:pPr lvl="3" algn="ctr" rtl="0">
              <a:spcBef>
                <a:spcPct val="0"/>
              </a:spcBef>
            </a:pPr>
            <a:r>
              <a:rPr lang="en-US" sz="3600" b="1" i="1" u="sng" dirty="0">
                <a:solidFill>
                  <a:srgbClr val="FFFFFF"/>
                </a:solidFill>
                <a:latin typeface="+mj-lt"/>
              </a:rPr>
              <a:t>How to complete your registration sheet</a:t>
            </a:r>
            <a:r>
              <a:rPr lang="en-US" sz="3600" dirty="0">
                <a:solidFill>
                  <a:srgbClr val="FFFFFF"/>
                </a:solidFill>
                <a:latin typeface="+mj-lt"/>
              </a:rPr>
              <a:t>:</a:t>
            </a:r>
            <a:br>
              <a:rPr lang="en-US" sz="2400" dirty="0">
                <a:solidFill>
                  <a:srgbClr val="FFFFFF"/>
                </a:solidFill>
                <a:latin typeface="+mj-lt"/>
              </a:rPr>
            </a:br>
            <a:endParaRPr lang="en-US" sz="24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CCB59FFC-3E60-4A4D-B365-296C275FBB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657478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235639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2"/>
          <p:cNvSpPr>
            <a:spLocks noGrp="1"/>
          </p:cNvSpPr>
          <p:nvPr>
            <p:ph type="title"/>
          </p:nvPr>
        </p:nvSpPr>
        <p:spPr>
          <a:xfrm>
            <a:off x="457200" y="34708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Write down the names of your elective </a:t>
            </a:r>
            <a:r>
              <a:rPr lang="en-US" sz="4800" dirty="0"/>
              <a:t>choices</a:t>
            </a:r>
            <a:r>
              <a:rPr lang="en-US" sz="4400" dirty="0"/>
              <a:t> &amp; the course #s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909084"/>
              </p:ext>
            </p:extLst>
          </p:nvPr>
        </p:nvGraphicFramePr>
        <p:xfrm>
          <a:off x="1066800" y="2194951"/>
          <a:ext cx="6875024" cy="332924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2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12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48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eorgia"/>
                          <a:ea typeface="Times New Roman"/>
                        </a:rPr>
                        <a:t>FALL SEMESTER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Georgia"/>
                          <a:ea typeface="Times New Roman"/>
                        </a:rPr>
                        <a:t>SPRING SEMESTER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Language Arts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Language Arts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Math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Math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Science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Science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21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U.S. History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Georgia"/>
                          <a:ea typeface="Times New Roman"/>
                        </a:rPr>
                        <a:t>U.S. History</a:t>
                      </a:r>
                      <a:endParaRPr lang="en-US" sz="18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90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1</a:t>
                      </a:r>
                      <a:r>
                        <a:rPr lang="en-US" sz="1100" b="1" baseline="30000" dirty="0">
                          <a:effectLst/>
                          <a:latin typeface="Georgia"/>
                          <a:ea typeface="Times New Roman"/>
                        </a:rPr>
                        <a:t>st</a:t>
                      </a: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Elective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(Course name)                                  (Course number)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                      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2</a:t>
                      </a:r>
                      <a:r>
                        <a:rPr lang="en-US" sz="1100" b="1" baseline="30000" dirty="0">
                          <a:effectLst/>
                          <a:latin typeface="Georgia"/>
                          <a:ea typeface="Times New Roman"/>
                        </a:rPr>
                        <a:t>nd</a:t>
                      </a: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Elective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(Course name)                                  (Course number)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1</a:t>
                      </a:r>
                      <a:r>
                        <a:rPr lang="en-US" sz="1100" b="1" baseline="30000" dirty="0">
                          <a:effectLst/>
                          <a:latin typeface="Georgia"/>
                          <a:ea typeface="Times New Roman"/>
                        </a:rPr>
                        <a:t>st</a:t>
                      </a: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Elective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(Course name)                             (Course number)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1" dirty="0">
                        <a:effectLst/>
                        <a:latin typeface="Georgia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2</a:t>
                      </a:r>
                      <a:r>
                        <a:rPr lang="en-US" sz="1100" b="1" baseline="30000" dirty="0">
                          <a:effectLst/>
                          <a:latin typeface="Georgia"/>
                          <a:ea typeface="Times New Roman"/>
                        </a:rPr>
                        <a:t>nd</a:t>
                      </a:r>
                      <a:r>
                        <a:rPr lang="en-US" sz="1100" b="1" dirty="0">
                          <a:effectLst/>
                          <a:latin typeface="Georgia"/>
                          <a:ea typeface="Times New Roman"/>
                        </a:rPr>
                        <a:t> Elective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(Course name)                             (Course number)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Georgia"/>
                          <a:ea typeface="Times New Roman"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45311" y="3408127"/>
            <a:ext cx="1447800" cy="944903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152400" y="5105400"/>
            <a:ext cx="1447800" cy="28955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408424" y="3429000"/>
            <a:ext cx="1143000" cy="78979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332224" y="5105400"/>
            <a:ext cx="1219200" cy="658006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8" y="3200400"/>
            <a:ext cx="8226551" cy="234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09600" y="762000"/>
            <a:ext cx="7772400" cy="160972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400" b="1" dirty="0">
                <a:latin typeface="Candara" pitchFamily="34" charset="0"/>
              </a:rPr>
              <a:t>*Make sure to include Alternate Elective Choices in case you do not get your 1</a:t>
            </a:r>
            <a:r>
              <a:rPr lang="en-US" sz="4400" b="1" baseline="30000" dirty="0">
                <a:latin typeface="Candara" pitchFamily="34" charset="0"/>
              </a:rPr>
              <a:t>st</a:t>
            </a:r>
            <a:r>
              <a:rPr lang="en-US" sz="4400" b="1" dirty="0">
                <a:latin typeface="Candara" pitchFamily="34" charset="0"/>
              </a:rPr>
              <a:t> or 2</a:t>
            </a:r>
            <a:r>
              <a:rPr lang="en-US" sz="4400" b="1" baseline="30000" dirty="0">
                <a:latin typeface="Candara" pitchFamily="34" charset="0"/>
              </a:rPr>
              <a:t>nd</a:t>
            </a:r>
            <a:r>
              <a:rPr lang="en-US" sz="4400" b="1" dirty="0">
                <a:latin typeface="Candara" pitchFamily="34" charset="0"/>
              </a:rPr>
              <a:t> choice*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1390650"/>
          </a:xfrm>
        </p:spPr>
        <p:txBody>
          <a:bodyPr>
            <a:noAutofit/>
          </a:bodyPr>
          <a:lstStyle/>
          <a:p>
            <a:r>
              <a:rPr lang="en-US" sz="4500" b="1" dirty="0"/>
              <a:t>Foundation with Endorsements</a:t>
            </a: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45980"/>
              </p:ext>
            </p:extLst>
          </p:nvPr>
        </p:nvGraphicFramePr>
        <p:xfrm>
          <a:off x="228600" y="1570038"/>
          <a:ext cx="8686800" cy="423612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1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English – English I, English II, English III</a:t>
                      </a:r>
                      <a:r>
                        <a:rPr lang="en-US" sz="1800" baseline="0" dirty="0"/>
                        <a:t> + </a:t>
                      </a:r>
                      <a:r>
                        <a:rPr lang="en-US" sz="1800" dirty="0"/>
                        <a:t>4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English Credit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 Credits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Math – Algebra I, Geometry</a:t>
                      </a:r>
                      <a:r>
                        <a:rPr lang="en-US" sz="1800" baseline="0" dirty="0"/>
                        <a:t> +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 Advanced Maths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400" baseline="0" dirty="0">
                          <a:solidFill>
                            <a:srgbClr val="FF0000"/>
                          </a:solidFill>
                        </a:rPr>
                        <a:t>(Alg 2 required for some)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4 Credits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Science – Biology</a:t>
                      </a:r>
                      <a:r>
                        <a:rPr lang="en-US" sz="1800" baseline="0" dirty="0"/>
                        <a:t> + </a:t>
                      </a:r>
                      <a:r>
                        <a:rPr lang="en-US" sz="1800" dirty="0"/>
                        <a:t>IPC/Chem/Physics</a:t>
                      </a:r>
                      <a:r>
                        <a:rPr lang="en-US" sz="1800" baseline="0" dirty="0"/>
                        <a:t> + 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2 Advanced Sciences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4 Credits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Social Studies – W.Geog/W.Hist</a:t>
                      </a:r>
                      <a:r>
                        <a:rPr lang="en-US" sz="1800" baseline="0" dirty="0"/>
                        <a:t> +</a:t>
                      </a:r>
                      <a:r>
                        <a:rPr lang="en-US" sz="1800" dirty="0"/>
                        <a:t> US History</a:t>
                      </a:r>
                      <a:r>
                        <a:rPr lang="en-US" sz="1800" baseline="0" dirty="0"/>
                        <a:t> +</a:t>
                      </a:r>
                      <a:r>
                        <a:rPr lang="en-US" sz="1800" dirty="0"/>
                        <a:t> Govt &amp; Eco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 Credits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Health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½ </a:t>
                      </a:r>
                      <a:r>
                        <a:rPr lang="en-US" sz="1800" baseline="0" dirty="0"/>
                        <a:t>Credit</a:t>
                      </a:r>
                      <a:endParaRPr lang="en-US" sz="1800" dirty="0"/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PACE – 9</a:t>
                      </a:r>
                      <a:r>
                        <a:rPr lang="en-US" sz="1800" baseline="30000" dirty="0"/>
                        <a:t>th</a:t>
                      </a:r>
                      <a:r>
                        <a:rPr lang="en-US" sz="1800" dirty="0"/>
                        <a:t> Grade Year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½ Credit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PE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Credit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Language</a:t>
                      </a:r>
                      <a:r>
                        <a:rPr lang="en-US" sz="1800" baseline="0" dirty="0"/>
                        <a:t> Other Than English – LOTE 1 + LOTE 2/Alternate*</a:t>
                      </a:r>
                      <a:endParaRPr lang="en-US" sz="1800" dirty="0"/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 Credits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Fine Arts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 Credit</a:t>
                      </a: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r>
                        <a:rPr lang="en-US" sz="1800" dirty="0"/>
                        <a:t>Electives</a:t>
                      </a:r>
                    </a:p>
                  </a:txBody>
                  <a:tcPr marL="45720" marR="45720" marT="45693" marB="45693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rgbClr val="FF0000"/>
                          </a:solidFill>
                        </a:rPr>
                        <a:t>6 </a:t>
                      </a:r>
                      <a:r>
                        <a:rPr lang="en-US" sz="1800" baseline="0" dirty="0">
                          <a:solidFill>
                            <a:srgbClr val="FF0000"/>
                          </a:solidFill>
                        </a:rPr>
                        <a:t>Credits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45720" marR="45720" marT="45693" marB="45693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0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3F2E9"/>
                          </a:solidFill>
                        </a:rPr>
                        <a:t>TOTAL STATE CREDITS</a:t>
                      </a:r>
                    </a:p>
                  </a:txBody>
                  <a:tcPr marL="45720" marR="45720" marT="45693" marB="45693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3F2E9"/>
                          </a:solidFill>
                        </a:rPr>
                        <a:t>26</a:t>
                      </a:r>
                    </a:p>
                  </a:txBody>
                  <a:tcPr marL="45720" marR="45720" marT="45693" marB="45693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144358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/>
          <p:nvPr/>
        </p:nvCxnSpPr>
        <p:spPr>
          <a:xfrm>
            <a:off x="439183" y="2858121"/>
            <a:ext cx="1447800" cy="944903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39183" y="4444434"/>
            <a:ext cx="1447800" cy="289550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253288" y="3013230"/>
            <a:ext cx="1143000" cy="789794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7253288" y="4444434"/>
            <a:ext cx="1219200" cy="658006"/>
          </a:xfrm>
          <a:prstGeom prst="straightConnector1">
            <a:avLst/>
          </a:prstGeom>
          <a:ln w="63500">
            <a:solidFill>
              <a:schemeClr val="accent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4E65AE4-D75B-49EE-BAE3-11498D4F8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6" y="0"/>
            <a:ext cx="5366305" cy="685323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B948029-91D8-4051-8A17-CD5188800829}"/>
                  </a:ext>
                </a:extLst>
              </p14:cNvPr>
              <p14:cNvContentPartPr/>
              <p14:nvPr/>
            </p14:nvContentPartPr>
            <p14:xfrm>
              <a:off x="3578729" y="4886148"/>
              <a:ext cx="1978920" cy="30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B948029-91D8-4051-8A17-CD518880082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729" y="4778508"/>
                <a:ext cx="208656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94BE8DA-805C-4F4E-8567-645D4A423DA7}"/>
                  </a:ext>
                </a:extLst>
              </p14:cNvPr>
              <p14:cNvContentPartPr/>
              <p14:nvPr/>
            </p14:nvContentPartPr>
            <p14:xfrm>
              <a:off x="3086969" y="5318868"/>
              <a:ext cx="2723400" cy="90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94BE8DA-805C-4F4E-8567-645D4A423DA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3329" y="5211228"/>
                <a:ext cx="2831040" cy="3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E2613C-D448-44A7-81DD-87AA79380CC4}"/>
                  </a:ext>
                </a:extLst>
              </p14:cNvPr>
              <p14:cNvContentPartPr/>
              <p14:nvPr/>
            </p14:nvContentPartPr>
            <p14:xfrm>
              <a:off x="3027929" y="5513628"/>
              <a:ext cx="2812320" cy="81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E2613C-D448-44A7-81DD-87AA79380CC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973929" y="5405628"/>
                <a:ext cx="291996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1506D9-94BE-4442-95A1-B5A622E80838}"/>
                  </a:ext>
                </a:extLst>
              </p14:cNvPr>
              <p14:cNvContentPartPr/>
              <p14:nvPr/>
            </p14:nvContentPartPr>
            <p14:xfrm>
              <a:off x="3076889" y="5397348"/>
              <a:ext cx="877680" cy="40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1506D9-94BE-4442-95A1-B5A622E8083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23249" y="5289348"/>
                <a:ext cx="98532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BF412A-5674-451F-8BFB-6DFFD695D3E6}"/>
                  </a:ext>
                </a:extLst>
              </p14:cNvPr>
              <p14:cNvContentPartPr/>
              <p14:nvPr/>
            </p14:nvContentPartPr>
            <p14:xfrm>
              <a:off x="3627689" y="5308788"/>
              <a:ext cx="2060640" cy="50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BF412A-5674-451F-8BFB-6DFFD695D3E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574049" y="5200788"/>
                <a:ext cx="2168280" cy="2664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5AC8E68-817E-4655-9A77-9F0CE9A263A2}"/>
              </a:ext>
            </a:extLst>
          </p:cNvPr>
          <p:cNvSpPr/>
          <p:nvPr/>
        </p:nvSpPr>
        <p:spPr>
          <a:xfrm>
            <a:off x="4114800" y="0"/>
            <a:ext cx="3276600" cy="658006"/>
          </a:xfrm>
          <a:prstGeom prst="round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456AB4E1-C12D-45EC-AA7D-50773FC04D30}"/>
              </a:ext>
            </a:extLst>
          </p:cNvPr>
          <p:cNvSpPr/>
          <p:nvPr/>
        </p:nvSpPr>
        <p:spPr>
          <a:xfrm>
            <a:off x="1275518" y="6280145"/>
            <a:ext cx="613329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5 Points 19">
            <a:extLst>
              <a:ext uri="{FF2B5EF4-FFF2-40B4-BE49-F238E27FC236}">
                <a16:creationId xmlns:a16="http://schemas.microsoft.com/office/drawing/2014/main" id="{13030D67-1F65-45E1-B6D0-A715927B7BC5}"/>
              </a:ext>
            </a:extLst>
          </p:cNvPr>
          <p:cNvSpPr/>
          <p:nvPr/>
        </p:nvSpPr>
        <p:spPr>
          <a:xfrm>
            <a:off x="7260746" y="6280145"/>
            <a:ext cx="613329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D0B1AA-2564-4257-B69F-2B84D649DF75}"/>
              </a:ext>
            </a:extLst>
          </p:cNvPr>
          <p:cNvSpPr txBox="1"/>
          <p:nvPr/>
        </p:nvSpPr>
        <p:spPr>
          <a:xfrm>
            <a:off x="4114801" y="58078"/>
            <a:ext cx="3226360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D</a:t>
            </a:r>
            <a:r>
              <a:rPr lang="en-US" sz="1000" b="1" dirty="0"/>
              <a:t>ue By: </a:t>
            </a:r>
            <a:r>
              <a:rPr lang="en-US" sz="1000" b="1" u="sng" dirty="0"/>
              <a:t>Friday February 4</a:t>
            </a:r>
            <a:r>
              <a:rPr lang="en-US" sz="1000" b="1" u="sng" baseline="30000" dirty="0"/>
              <a:t>th</a:t>
            </a:r>
            <a:r>
              <a:rPr lang="en-US" sz="1000" b="1" u="sng" dirty="0"/>
              <a:t>, 2022</a:t>
            </a:r>
          </a:p>
          <a:p>
            <a:r>
              <a:rPr lang="en-US" sz="1000" b="1" dirty="0"/>
              <a:t>Return to </a:t>
            </a:r>
            <a:r>
              <a:rPr lang="en-US" sz="1000" b="1" u="sng" dirty="0"/>
              <a:t>Hance, M. Perez, Schlueter, Wilson</a:t>
            </a:r>
          </a:p>
          <a:p>
            <a:r>
              <a:rPr lang="en-US" sz="1000" dirty="0"/>
              <a:t>	(Circle your world culture teacher’s name</a:t>
            </a:r>
            <a:r>
              <a:rPr lang="en-US" sz="1050" dirty="0"/>
              <a:t>)</a:t>
            </a:r>
          </a:p>
          <a:p>
            <a:endParaRPr lang="en-US" sz="12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59F4266-7E2E-4119-B536-B9E974D29A74}"/>
                  </a:ext>
                </a:extLst>
              </p14:cNvPr>
              <p14:cNvContentPartPr/>
              <p14:nvPr/>
            </p14:nvContentPartPr>
            <p14:xfrm>
              <a:off x="8028167" y="1081168"/>
              <a:ext cx="360" cy="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59F4266-7E2E-4119-B536-B9E974D29A7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019167" y="107216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71C971F-9E20-4440-B665-1AE12C1F430D}"/>
                  </a:ext>
                </a:extLst>
              </p14:cNvPr>
              <p14:cNvContentPartPr/>
              <p14:nvPr/>
            </p14:nvContentPartPr>
            <p14:xfrm>
              <a:off x="-1773913" y="1716928"/>
              <a:ext cx="11520" cy="30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71C971F-9E20-4440-B665-1AE12C1F430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-1782553" y="1708288"/>
                <a:ext cx="291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4986BFE-0B59-430F-8EFA-7CD6081F7FEF}"/>
                  </a:ext>
                </a:extLst>
              </p14:cNvPr>
              <p14:cNvContentPartPr/>
              <p14:nvPr/>
            </p14:nvContentPartPr>
            <p14:xfrm>
              <a:off x="-1784713" y="1716928"/>
              <a:ext cx="5040" cy="68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4986BFE-0B59-430F-8EFA-7CD6081F7FE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-1793713" y="1708288"/>
                <a:ext cx="22680" cy="2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9211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3" name="Rectangle 71">
            <a:extLst>
              <a:ext uri="{FF2B5EF4-FFF2-40B4-BE49-F238E27FC236}">
                <a16:creationId xmlns:a16="http://schemas.microsoft.com/office/drawing/2014/main" id="{D8AFD15B-CF29-4306-884F-47675092F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739404" y="533400"/>
            <a:ext cx="3651884" cy="151798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chemeClr val="tx1"/>
                </a:solidFill>
                <a:latin typeface="Candara" pitchFamily="34" charset="0"/>
              </a:rPr>
              <a:t>Some things to think about…</a:t>
            </a:r>
          </a:p>
        </p:txBody>
      </p:sp>
      <p:sp>
        <p:nvSpPr>
          <p:cNvPr id="32774" name="Freeform: Shape 73">
            <a:extLst>
              <a:ext uri="{FF2B5EF4-FFF2-40B4-BE49-F238E27FC236}">
                <a16:creationId xmlns:a16="http://schemas.microsoft.com/office/drawing/2014/main" id="{7EC0D68F-F813-4414-800D-F8D4F0AB8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399" y="401980"/>
            <a:ext cx="4586799" cy="6456021"/>
          </a:xfrm>
          <a:custGeom>
            <a:avLst/>
            <a:gdLst>
              <a:gd name="connsiteX0" fmla="*/ 2259477 w 6115733"/>
              <a:gd name="connsiteY0" fmla="*/ 433395 h 6456021"/>
              <a:gd name="connsiteX1" fmla="*/ 5681904 w 6115733"/>
              <a:gd name="connsiteY1" fmla="*/ 3852396 h 6456021"/>
              <a:gd name="connsiteX2" fmla="*/ 4679499 w 6115733"/>
              <a:gd name="connsiteY2" fmla="*/ 6269995 h 6456021"/>
              <a:gd name="connsiteX3" fmla="*/ 4474613 w 6115733"/>
              <a:gd name="connsiteY3" fmla="*/ 6456021 h 6456021"/>
              <a:gd name="connsiteX4" fmla="*/ 44341 w 6115733"/>
              <a:gd name="connsiteY4" fmla="*/ 6456021 h 6456021"/>
              <a:gd name="connsiteX5" fmla="*/ 0 w 6115733"/>
              <a:gd name="connsiteY5" fmla="*/ 6415762 h 6456021"/>
              <a:gd name="connsiteX6" fmla="*/ 0 w 6115733"/>
              <a:gd name="connsiteY6" fmla="*/ 1289029 h 6456021"/>
              <a:gd name="connsiteX7" fmla="*/ 82495 w 6115733"/>
              <a:gd name="connsiteY7" fmla="*/ 1214128 h 6456021"/>
              <a:gd name="connsiteX8" fmla="*/ 2259477 w 6115733"/>
              <a:gd name="connsiteY8" fmla="*/ 433395 h 6456021"/>
              <a:gd name="connsiteX9" fmla="*/ 2259477 w 6115733"/>
              <a:gd name="connsiteY9" fmla="*/ 0 h 6456021"/>
              <a:gd name="connsiteX10" fmla="*/ 6115733 w 6115733"/>
              <a:gd name="connsiteY10" fmla="*/ 3852396 h 6456021"/>
              <a:gd name="connsiteX11" fmla="*/ 5235152 w 6115733"/>
              <a:gd name="connsiteY11" fmla="*/ 6302877 h 6456021"/>
              <a:gd name="connsiteX12" fmla="*/ 5095826 w 6115733"/>
              <a:gd name="connsiteY12" fmla="*/ 6456021 h 6456021"/>
              <a:gd name="connsiteX13" fmla="*/ 4617788 w 6115733"/>
              <a:gd name="connsiteY13" fmla="*/ 6456021 h 6456021"/>
              <a:gd name="connsiteX14" fmla="*/ 4747668 w 6115733"/>
              <a:gd name="connsiteY14" fmla="*/ 6338096 h 6456021"/>
              <a:gd name="connsiteX15" fmla="*/ 5778311 w 6115733"/>
              <a:gd name="connsiteY15" fmla="*/ 3852396 h 6456021"/>
              <a:gd name="connsiteX16" fmla="*/ 2259477 w 6115733"/>
              <a:gd name="connsiteY16" fmla="*/ 337085 h 6456021"/>
              <a:gd name="connsiteX17" fmla="*/ 21172 w 6115733"/>
              <a:gd name="connsiteY17" fmla="*/ 1139811 h 6456021"/>
              <a:gd name="connsiteX18" fmla="*/ 0 w 6115733"/>
              <a:gd name="connsiteY18" fmla="*/ 1159034 h 6456021"/>
              <a:gd name="connsiteX19" fmla="*/ 0 w 6115733"/>
              <a:gd name="connsiteY19" fmla="*/ 735177 h 6456021"/>
              <a:gd name="connsiteX20" fmla="*/ 103407 w 6115733"/>
              <a:gd name="connsiteY20" fmla="*/ 657929 h 6456021"/>
              <a:gd name="connsiteX21" fmla="*/ 2259477 w 6115733"/>
              <a:gd name="connsiteY21" fmla="*/ 0 h 645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115733" h="6456021">
                <a:moveTo>
                  <a:pt x="2259477" y="433395"/>
                </a:moveTo>
                <a:cubicBezTo>
                  <a:pt x="4149632" y="433395"/>
                  <a:pt x="5681904" y="1964133"/>
                  <a:pt x="5681904" y="3852396"/>
                </a:cubicBezTo>
                <a:cubicBezTo>
                  <a:pt x="5681904" y="4796527"/>
                  <a:pt x="5298836" y="5651278"/>
                  <a:pt x="4679499" y="6269995"/>
                </a:cubicBezTo>
                <a:lnTo>
                  <a:pt x="4474613" y="6456021"/>
                </a:lnTo>
                <a:lnTo>
                  <a:pt x="44341" y="6456021"/>
                </a:lnTo>
                <a:lnTo>
                  <a:pt x="0" y="6415762"/>
                </a:lnTo>
                <a:lnTo>
                  <a:pt x="0" y="1289029"/>
                </a:lnTo>
                <a:lnTo>
                  <a:pt x="82495" y="1214128"/>
                </a:lnTo>
                <a:cubicBezTo>
                  <a:pt x="674092" y="726388"/>
                  <a:pt x="1432534" y="433395"/>
                  <a:pt x="2259477" y="433395"/>
                </a:cubicBezTo>
                <a:close/>
                <a:moveTo>
                  <a:pt x="2259477" y="0"/>
                </a:moveTo>
                <a:cubicBezTo>
                  <a:pt x="4389229" y="0"/>
                  <a:pt x="6115733" y="1724776"/>
                  <a:pt x="6115733" y="3852396"/>
                </a:cubicBezTo>
                <a:cubicBezTo>
                  <a:pt x="6115733" y="4783230"/>
                  <a:pt x="5785270" y="5636956"/>
                  <a:pt x="5235152" y="6302877"/>
                </a:cubicBezTo>
                <a:lnTo>
                  <a:pt x="5095826" y="6456021"/>
                </a:lnTo>
                <a:lnTo>
                  <a:pt x="4617788" y="6456021"/>
                </a:lnTo>
                <a:lnTo>
                  <a:pt x="4747668" y="6338096"/>
                </a:lnTo>
                <a:cubicBezTo>
                  <a:pt x="5384452" y="5701950"/>
                  <a:pt x="5778311" y="4823122"/>
                  <a:pt x="5778311" y="3852396"/>
                </a:cubicBezTo>
                <a:cubicBezTo>
                  <a:pt x="5778311" y="1910944"/>
                  <a:pt x="4202875" y="337085"/>
                  <a:pt x="2259477" y="337085"/>
                </a:cubicBezTo>
                <a:cubicBezTo>
                  <a:pt x="1409240" y="337085"/>
                  <a:pt x="629434" y="638331"/>
                  <a:pt x="21172" y="1139811"/>
                </a:cubicBezTo>
                <a:lnTo>
                  <a:pt x="0" y="1159034"/>
                </a:lnTo>
                <a:lnTo>
                  <a:pt x="0" y="735177"/>
                </a:lnTo>
                <a:lnTo>
                  <a:pt x="103407" y="657929"/>
                </a:lnTo>
                <a:cubicBezTo>
                  <a:pt x="718869" y="242547"/>
                  <a:pt x="1460820" y="0"/>
                  <a:pt x="2259477" y="0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09740B-E017-409E-95EC-7462AE9598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2400" y="3007389"/>
            <a:ext cx="3794960" cy="1517984"/>
          </a:xfrm>
          <a:prstGeom prst="rect">
            <a:avLst/>
          </a:prstGeom>
        </p:spPr>
      </p:pic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640332" y="2259203"/>
            <a:ext cx="4122668" cy="3799359"/>
          </a:xfrm>
        </p:spPr>
        <p:txBody>
          <a:bodyPr anchor="t">
            <a:normAutofit fontScale="92500" lnSpcReduction="20000"/>
          </a:bodyPr>
          <a:lstStyle/>
          <a:p>
            <a:pPr eaLnBrk="1" hangingPunct="1"/>
            <a:r>
              <a:rPr lang="en-US" sz="3100" dirty="0">
                <a:latin typeface="Candara" pitchFamily="34" charset="0"/>
              </a:rPr>
              <a:t>If you select a full-year elective or Athletics you are required to stay in that class </a:t>
            </a:r>
            <a:r>
              <a:rPr lang="en-US" sz="3100" u="sng" dirty="0">
                <a:latin typeface="Candara" pitchFamily="34" charset="0"/>
              </a:rPr>
              <a:t>ALL</a:t>
            </a:r>
            <a:r>
              <a:rPr lang="en-US" sz="3100" dirty="0">
                <a:latin typeface="Candara" pitchFamily="34" charset="0"/>
              </a:rPr>
              <a:t> year</a:t>
            </a:r>
          </a:p>
          <a:p>
            <a:pPr eaLnBrk="1" hangingPunct="1"/>
            <a:endParaRPr lang="en-US" sz="3100" dirty="0">
              <a:latin typeface="Candara" pitchFamily="34" charset="0"/>
            </a:endParaRPr>
          </a:p>
          <a:p>
            <a:pPr eaLnBrk="1" hangingPunct="1"/>
            <a:r>
              <a:rPr lang="en-US" sz="3100" dirty="0">
                <a:latin typeface="Candara" pitchFamily="34" charset="0"/>
              </a:rPr>
              <a:t>If you sign up for ATHLETICS, you MUST participate in a sport, and remain in the class </a:t>
            </a:r>
            <a:r>
              <a:rPr lang="en-US" sz="3100" u="sng" dirty="0">
                <a:latin typeface="Candara" pitchFamily="34" charset="0"/>
              </a:rPr>
              <a:t>ALL</a:t>
            </a:r>
            <a:r>
              <a:rPr lang="en-US" sz="3100" dirty="0">
                <a:latin typeface="Candara" pitchFamily="34" charset="0"/>
              </a:rPr>
              <a:t> year</a:t>
            </a:r>
          </a:p>
          <a:p>
            <a:pPr eaLnBrk="1" hangingPunct="1">
              <a:buFont typeface="Wingdings" pitchFamily="2" charset="2"/>
              <a:buNone/>
            </a:pPr>
            <a:endParaRPr lang="en-US" sz="1600" b="1" dirty="0">
              <a:latin typeface="Candara" pitchFamily="34" charset="0"/>
            </a:endParaRPr>
          </a:p>
        </p:txBody>
      </p:sp>
      <p:grpSp>
        <p:nvGrpSpPr>
          <p:cNvPr id="32775" name="Group 75">
            <a:extLst>
              <a:ext uri="{FF2B5EF4-FFF2-40B4-BE49-F238E27FC236}">
                <a16:creationId xmlns:a16="http://schemas.microsoft.com/office/drawing/2014/main" id="{54CA915D-BDF0-41F8-B00E-FB186EFF7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17AAC03-BF64-4E67-9032-3BD0249980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32776" name="Oval 77">
              <a:extLst>
                <a:ext uri="{FF2B5EF4-FFF2-40B4-BE49-F238E27FC236}">
                  <a16:creationId xmlns:a16="http://schemas.microsoft.com/office/drawing/2014/main" id="{1A131397-5A45-4344-9983-5E400A3EA5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WOW!  </a:t>
            </a:r>
            <a:br>
              <a:rPr lang="en-US" sz="5400"/>
            </a:br>
            <a:r>
              <a:rPr lang="en-US" sz="5400"/>
              <a:t>You’re almost a 7th grader!</a:t>
            </a:r>
          </a:p>
        </p:txBody>
      </p:sp>
      <p:sp>
        <p:nvSpPr>
          <p:cNvPr id="2662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02385" y="2121408"/>
            <a:ext cx="4861814" cy="4050792"/>
          </a:xfrm>
        </p:spPr>
        <p:txBody>
          <a:bodyPr vert="horz" lIns="91440" tIns="45720" rIns="91440" bIns="45720" rtlCol="0">
            <a:normAutofit/>
          </a:bodyPr>
          <a:lstStyle/>
          <a:p>
            <a:pPr marL="0">
              <a:defRPr/>
            </a:pPr>
            <a:endParaRPr lang="en-US" sz="3600" dirty="0"/>
          </a:p>
          <a:p>
            <a:pPr marL="0">
              <a:defRPr/>
            </a:pPr>
            <a:r>
              <a:rPr lang="en-US" sz="3600" b="1" dirty="0"/>
              <a:t>Turn in your registration sheet to your World Cultures Teacher by Friday, February 4</a:t>
            </a:r>
            <a:r>
              <a:rPr lang="en-US" sz="3600" b="1" baseline="30000" dirty="0"/>
              <a:t>th</a:t>
            </a:r>
            <a:r>
              <a:rPr lang="en-US" sz="3600" b="1" dirty="0"/>
              <a:t>. </a:t>
            </a:r>
          </a:p>
        </p:txBody>
      </p:sp>
      <p:pic>
        <p:nvPicPr>
          <p:cNvPr id="33796" name="Picture 9" descr="MCj036755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230" y="2789732"/>
            <a:ext cx="2446480" cy="24464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6000" dirty="0"/>
              <a:t>Endorsements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1EEB531-7A2E-46DB-9CB2-01E4D2E54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67058"/>
              </p:ext>
            </p:extLst>
          </p:nvPr>
        </p:nvGraphicFramePr>
        <p:xfrm>
          <a:off x="457200" y="1371600"/>
          <a:ext cx="8229600" cy="3643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1990700045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429539002"/>
                    </a:ext>
                  </a:extLst>
                </a:gridCol>
              </a:tblGrid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Arts &amp; Humanities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414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Engineer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Journalist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6721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Computer Programmer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Editor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54858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Geoscientist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Musician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83593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Pharmacist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Art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4217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Statistician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Graphic Designer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01350"/>
                  </a:ext>
                </a:extLst>
              </a:tr>
              <a:tr h="4075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Chemist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Multimedia Artist &amp; Director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19298"/>
                  </a:ext>
                </a:extLst>
              </a:tr>
              <a:tr h="4427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 more…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Many more…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89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8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182996"/>
            <a:ext cx="8229600" cy="960438"/>
          </a:xfrm>
        </p:spPr>
        <p:txBody>
          <a:bodyPr/>
          <a:lstStyle/>
          <a:p>
            <a:pPr algn="ctr"/>
            <a:r>
              <a:rPr lang="en-US" sz="5400" dirty="0"/>
              <a:t>Endorsements</a:t>
            </a:r>
            <a:endParaRPr lang="en-US" dirty="0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1144CCE8-708B-4171-8850-F188891FDC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37265"/>
              </p:ext>
            </p:extLst>
          </p:nvPr>
        </p:nvGraphicFramePr>
        <p:xfrm>
          <a:off x="339213" y="1143434"/>
          <a:ext cx="8465574" cy="392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1174">
                  <a:extLst>
                    <a:ext uri="{9D8B030D-6E8A-4147-A177-3AD203B41FA5}">
                      <a16:colId xmlns:a16="http://schemas.microsoft.com/office/drawing/2014/main" val="1990700045"/>
                    </a:ext>
                  </a:extLst>
                </a:gridCol>
                <a:gridCol w="4724400">
                  <a:extLst>
                    <a:ext uri="{9D8B030D-6E8A-4147-A177-3AD203B41FA5}">
                      <a16:colId xmlns:a16="http://schemas.microsoft.com/office/drawing/2014/main" val="2429539002"/>
                    </a:ext>
                  </a:extLst>
                </a:gridCol>
              </a:tblGrid>
              <a:tr h="5523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Public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Business and Industry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26414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Financial Planner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956721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Social Worker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Accountant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654858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Police Officer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Agricultural Business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83593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Military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Architecture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5154217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Nurse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Industrial Manager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501350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Dental Hygienist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Internet Security Analyst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3819298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Chef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218909"/>
                  </a:ext>
                </a:extLst>
              </a:tr>
              <a:tr h="41805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Diagnostic Medical Sonographer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Welder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0948244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CE71216-FEEF-47BE-A8F4-F24429978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71149"/>
              </p:ext>
            </p:extLst>
          </p:nvPr>
        </p:nvGraphicFramePr>
        <p:xfrm>
          <a:off x="2743200" y="5257800"/>
          <a:ext cx="38100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3637898818"/>
                    </a:ext>
                  </a:extLst>
                </a:gridCol>
              </a:tblGrid>
              <a:tr h="6852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+mn-lt"/>
                        </a:rPr>
                        <a:t>Multidisciplinary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054059"/>
                  </a:ext>
                </a:extLst>
              </a:tr>
              <a:tr h="4577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4x4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18803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+mn-lt"/>
                        </a:rPr>
                        <a:t>AP or Dual Credit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38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07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dirty="0"/>
              <a:t>6</a:t>
            </a:r>
            <a:r>
              <a:rPr lang="en-US" sz="5400" baseline="30000" dirty="0"/>
              <a:t>th</a:t>
            </a:r>
            <a:r>
              <a:rPr lang="en-US" sz="5400" dirty="0"/>
              <a:t> to 7</a:t>
            </a:r>
            <a:r>
              <a:rPr lang="en-US" sz="5400" baseline="30000" dirty="0"/>
              <a:t>th</a:t>
            </a:r>
            <a:r>
              <a:rPr lang="en-US" sz="5400" dirty="0"/>
              <a:t> Grade Registration</a:t>
            </a:r>
          </a:p>
        </p:txBody>
      </p:sp>
      <p:pic>
        <p:nvPicPr>
          <p:cNvPr id="16387" name="Picture 19" descr="j02377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0555" y="2637827"/>
            <a:ext cx="2936875" cy="3187462"/>
          </a:xfrm>
        </p:spPr>
      </p:pic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" y="1907458"/>
            <a:ext cx="8575675" cy="46482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000" dirty="0"/>
              <a:t>What classes do I take next year?</a:t>
            </a:r>
          </a:p>
          <a:p>
            <a:pPr algn="ctr" eaLnBrk="1" hangingPunct="1"/>
            <a:endParaRPr lang="en-US" sz="1200" dirty="0"/>
          </a:p>
          <a:p>
            <a:pPr algn="ctr" eaLnBrk="1" hangingPunct="1"/>
            <a:r>
              <a:rPr lang="en-US" sz="4000" dirty="0"/>
              <a:t>Required</a:t>
            </a:r>
          </a:p>
          <a:p>
            <a:pPr algn="ctr" eaLnBrk="1" hangingPunct="1"/>
            <a:endParaRPr lang="en-US" sz="1200" dirty="0"/>
          </a:p>
          <a:p>
            <a:pPr algn="ctr" eaLnBrk="1" hangingPunct="1"/>
            <a:r>
              <a:rPr lang="en-US" sz="4000" dirty="0"/>
              <a:t>Electives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REQUIRED COURSES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7638"/>
            <a:ext cx="4953000" cy="3840162"/>
          </a:xfrm>
        </p:spPr>
        <p:txBody>
          <a:bodyPr>
            <a:normAutofit fontScale="77500" lnSpcReduction="20000"/>
          </a:bodyPr>
          <a:lstStyle/>
          <a:p>
            <a:r>
              <a:rPr lang="en-US" sz="3500" dirty="0"/>
              <a:t>Language Arts</a:t>
            </a:r>
          </a:p>
          <a:p>
            <a:r>
              <a:rPr lang="en-US" sz="3500" dirty="0"/>
              <a:t>Math</a:t>
            </a:r>
          </a:p>
          <a:p>
            <a:r>
              <a:rPr lang="en-US" sz="3500" dirty="0"/>
              <a:t>Science</a:t>
            </a:r>
          </a:p>
          <a:p>
            <a:r>
              <a:rPr lang="en-US" sz="3500" dirty="0"/>
              <a:t>Texas History</a:t>
            </a:r>
          </a:p>
          <a:p>
            <a:r>
              <a:rPr lang="en-US" sz="3500" dirty="0"/>
              <a:t>P.E. or Athletics</a:t>
            </a:r>
          </a:p>
          <a:p>
            <a:r>
              <a:rPr lang="en-US" sz="3500" dirty="0"/>
              <a:t>Elective/Reading</a:t>
            </a:r>
          </a:p>
          <a:p>
            <a:r>
              <a:rPr lang="en-US" sz="3500" dirty="0"/>
              <a:t>Elective/Reading/Math Lab</a:t>
            </a:r>
          </a:p>
          <a:p>
            <a:pPr marL="0" indent="0">
              <a:buNone/>
            </a:pPr>
            <a:endParaRPr lang="en-US" sz="28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6" name="Picture 1" descr="C:\Users\E063854\AppData\Local\Microsoft\Windows\Temporary Internet Files\Content.IE5\W27U3ZRF\MP90034148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876"/>
            <a:ext cx="1799844" cy="2523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Users\E063854\AppData\Local\Microsoft\Windows\Temporary Internet Files\Content.IE5\WRJ1R1XO\MP900402268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92" y="4800600"/>
            <a:ext cx="24161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Users\E063854\AppData\Local\Microsoft\Windows\Temporary Internet Files\Content.IE5\MYQTBI0L\MC90013027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940011"/>
            <a:ext cx="1739881" cy="15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BF6E7-EB2A-44B9-93C8-D8B5B7FF05F5}"/>
              </a:ext>
            </a:extLst>
          </p:cNvPr>
          <p:cNvSpPr txBox="1"/>
          <p:nvPr/>
        </p:nvSpPr>
        <p:spPr>
          <a:xfrm>
            <a:off x="76200" y="5103051"/>
            <a:ext cx="533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K- level </a:t>
            </a:r>
            <a:r>
              <a:rPr lang="en-US" sz="2400" dirty="0">
                <a:solidFill>
                  <a:srgbClr val="C00000"/>
                </a:solidFill>
              </a:rPr>
              <a:t>VS</a:t>
            </a:r>
            <a:r>
              <a:rPr lang="en-US" sz="4400" dirty="0">
                <a:solidFill>
                  <a:srgbClr val="C00000"/>
                </a:solidFill>
              </a:rPr>
              <a:t> On-level</a:t>
            </a:r>
          </a:p>
          <a:p>
            <a:pPr algn="ctr"/>
            <a:r>
              <a:rPr lang="en-US" sz="4400" dirty="0">
                <a:solidFill>
                  <a:srgbClr val="C00000"/>
                </a:solidFill>
              </a:rPr>
              <a:t>Courses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dirty="0"/>
              <a:t>Reading Class/Math Lab	</a:t>
            </a:r>
          </a:p>
        </p:txBody>
      </p:sp>
      <p:sp>
        <p:nvSpPr>
          <p:cNvPr id="20485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762000" y="1417638"/>
            <a:ext cx="7848600" cy="5059362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3200" dirty="0"/>
              <a:t>Placement in reading class or math lab will depend on Reading &amp; Math STAAR performance and/or your final grade in language arts and math.</a:t>
            </a: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3200" dirty="0"/>
          </a:p>
          <a:p>
            <a:pPr eaLnBrk="1" hangingPunct="1">
              <a:lnSpc>
                <a:spcPct val="120000"/>
              </a:lnSpc>
            </a:pPr>
            <a:r>
              <a:rPr lang="en-US" sz="3200" dirty="0"/>
              <a:t>Do your best!!  </a:t>
            </a:r>
            <a:r>
              <a:rPr lang="en-US" sz="3200" dirty="0">
                <a:sym typeface="Wingdings" pitchFamily="2" charset="2"/>
              </a:rPr>
              <a:t></a:t>
            </a:r>
            <a:endParaRPr lang="en-US" sz="3200" dirty="0"/>
          </a:p>
        </p:txBody>
      </p:sp>
      <p:pic>
        <p:nvPicPr>
          <p:cNvPr id="7" name="Picture 3" descr="C:\Users\E063854\AppData\Local\Microsoft\Windows\Temporary Internet Files\Content.IE5\MYQTBI0L\MC9001302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63" y="4794596"/>
            <a:ext cx="1796257" cy="164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E063854\AppData\Local\Microsoft\Windows\Temporary Internet Files\Content.IE5\JLA98YEB\MC90027302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20" y="3657600"/>
            <a:ext cx="2366180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5400" u="sng" dirty="0"/>
              <a:t>Physical Education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572000" cy="5105399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FULL YEAR - Regular P.E.</a:t>
            </a:r>
          </a:p>
          <a:p>
            <a:pPr eaLnBrk="1" hangingPunct="1">
              <a:lnSpc>
                <a:spcPct val="80000"/>
              </a:lnSpc>
            </a:pPr>
            <a:endParaRPr lang="en-US" sz="1800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/>
              <a:t>Athletics</a:t>
            </a:r>
            <a:r>
              <a:rPr lang="en-US" sz="2800" dirty="0"/>
              <a:t> Girls  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Cross Country, Volleyball, Basketball, Track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/>
              <a:t>Athletics</a:t>
            </a:r>
            <a:r>
              <a:rPr lang="en-US" sz="2800" dirty="0"/>
              <a:t> Boys </a:t>
            </a:r>
          </a:p>
          <a:p>
            <a:pPr lvl="1">
              <a:lnSpc>
                <a:spcPct val="80000"/>
              </a:lnSpc>
            </a:pPr>
            <a:r>
              <a:rPr lang="en-US" sz="2600" dirty="0"/>
              <a:t>Cross Country, Football, Basketball, Track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1000" dirty="0"/>
          </a:p>
          <a:p>
            <a:pPr eaLnBrk="1" hangingPunct="1">
              <a:lnSpc>
                <a:spcPct val="80000"/>
              </a:lnSpc>
            </a:pPr>
            <a:r>
              <a:rPr lang="en-US" sz="2800" b="1" dirty="0">
                <a:solidFill>
                  <a:srgbClr val="00B0F0"/>
                </a:solidFill>
              </a:rPr>
              <a:t>Athletics---</a:t>
            </a:r>
            <a:r>
              <a:rPr lang="en-US" sz="2800" b="1" u="sng" dirty="0">
                <a:solidFill>
                  <a:srgbClr val="00B0F0"/>
                </a:solidFill>
              </a:rPr>
              <a:t>MUST</a:t>
            </a:r>
            <a:r>
              <a:rPr lang="en-US" sz="2800" b="1" dirty="0">
                <a:solidFill>
                  <a:srgbClr val="00B0F0"/>
                </a:solidFill>
              </a:rPr>
              <a:t> have a doctor’s physical and it is a </a:t>
            </a:r>
            <a:r>
              <a:rPr lang="en-US" sz="2800" b="1" u="sng" dirty="0">
                <a:solidFill>
                  <a:srgbClr val="00B0F0"/>
                </a:solidFill>
              </a:rPr>
              <a:t>FULL YEAR </a:t>
            </a:r>
            <a:r>
              <a:rPr lang="en-US" sz="2800" b="1" dirty="0">
                <a:solidFill>
                  <a:srgbClr val="00B0F0"/>
                </a:solidFill>
              </a:rPr>
              <a:t>course</a:t>
            </a:r>
          </a:p>
          <a:p>
            <a:pPr eaLnBrk="1" hangingPunct="1">
              <a:lnSpc>
                <a:spcPct val="80000"/>
              </a:lnSpc>
            </a:pPr>
            <a:endParaRPr lang="en-US" sz="800" b="1" dirty="0">
              <a:solidFill>
                <a:schemeClr val="accent2"/>
              </a:solidFill>
              <a:latin typeface="Candara" pitchFamily="34" charset="0"/>
            </a:endParaRPr>
          </a:p>
        </p:txBody>
      </p:sp>
      <p:pic>
        <p:nvPicPr>
          <p:cNvPr id="18436" name="Picture 7" descr="j02800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09" y="1447800"/>
            <a:ext cx="1818742" cy="1720901"/>
          </a:xfrm>
        </p:spPr>
      </p:pic>
      <p:pic>
        <p:nvPicPr>
          <p:cNvPr id="18437" name="Picture 8" descr="j029178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54600" y="1905000"/>
            <a:ext cx="1604963" cy="18081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0" descr="j02917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05199"/>
            <a:ext cx="1604963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1" descr="j01501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4114800"/>
            <a:ext cx="2239963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1419</Words>
  <Application>Microsoft Office PowerPoint</Application>
  <PresentationFormat>On-screen Show (4:3)</PresentationFormat>
  <Paragraphs>298</Paragraphs>
  <Slides>32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Candara</vt:lpstr>
      <vt:lpstr>Comic Sans MS</vt:lpstr>
      <vt:lpstr>Constantia</vt:lpstr>
      <vt:lpstr>Georgia</vt:lpstr>
      <vt:lpstr>Rockwell</vt:lpstr>
      <vt:lpstr>Rockwell Condensed</vt:lpstr>
      <vt:lpstr>Rockwell Extra Bold</vt:lpstr>
      <vt:lpstr>Symbol</vt:lpstr>
      <vt:lpstr>Times New Roman</vt:lpstr>
      <vt:lpstr>Wingdings</vt:lpstr>
      <vt:lpstr>Wood Type</vt:lpstr>
      <vt:lpstr>Welcome to 2022-2023  Registration </vt:lpstr>
      <vt:lpstr>Looking Ahead to High School </vt:lpstr>
      <vt:lpstr>Foundation with Endorsements</vt:lpstr>
      <vt:lpstr>Endorsements</vt:lpstr>
      <vt:lpstr>Endorsements</vt:lpstr>
      <vt:lpstr>6th to 7th Grade Registration</vt:lpstr>
      <vt:lpstr>REQUIRED COURSES</vt:lpstr>
      <vt:lpstr>Reading Class/Math Lab </vt:lpstr>
      <vt:lpstr>Physical Education</vt:lpstr>
      <vt:lpstr>Full Year Electives</vt:lpstr>
      <vt:lpstr>Band/Orchestra</vt:lpstr>
      <vt:lpstr>Beginning Art</vt:lpstr>
      <vt:lpstr>Advanced Art</vt:lpstr>
      <vt:lpstr>Choir</vt:lpstr>
      <vt:lpstr>Beginning Theatre Arts</vt:lpstr>
      <vt:lpstr>Intermediate Theatre Arts</vt:lpstr>
      <vt:lpstr>Principles of Human Services 1 HS Credit</vt:lpstr>
      <vt:lpstr>Foreign Language = High School Credits </vt:lpstr>
      <vt:lpstr>Full Year Electives - Foreign Languages  1 HS credit</vt:lpstr>
      <vt:lpstr>Principles of Applied Engineering (Tech) 1 HS Credit </vt:lpstr>
      <vt:lpstr>Yearbook</vt:lpstr>
      <vt:lpstr>Intermediate Speech</vt:lpstr>
      <vt:lpstr>Semester Electives</vt:lpstr>
      <vt:lpstr>Semester Electives</vt:lpstr>
      <vt:lpstr>Semester Electives</vt:lpstr>
      <vt:lpstr>Semester Electives </vt:lpstr>
      <vt:lpstr>How to complete your registration sheet: </vt:lpstr>
      <vt:lpstr>Write down the names of your elective choices &amp; the course #s</vt:lpstr>
      <vt:lpstr>*Make sure to include Alternate Elective Choices in case you do not get your 1st or 2nd choice*</vt:lpstr>
      <vt:lpstr>PowerPoint Presentation</vt:lpstr>
      <vt:lpstr>Some things to think about…</vt:lpstr>
      <vt:lpstr>WOW!   You’re almost a 7th grader!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2021-2022  Registration </dc:title>
  <dc:creator>VAN LE</dc:creator>
  <cp:lastModifiedBy>Stephanie Mead</cp:lastModifiedBy>
  <cp:revision>15</cp:revision>
  <dcterms:created xsi:type="dcterms:W3CDTF">2021-01-14T21:03:13Z</dcterms:created>
  <dcterms:modified xsi:type="dcterms:W3CDTF">2022-02-02T20:00:08Z</dcterms:modified>
</cp:coreProperties>
</file>