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anva Sans 1" panose="020B0604020202020204" charset="0"/>
      <p:regular r:id="rId25"/>
    </p:embeddedFont>
    <p:embeddedFont>
      <p:font typeface="Canva Sans 2" panose="020B0604020202020204" charset="0"/>
      <p:regular r:id="rId26"/>
    </p:embeddedFont>
    <p:embeddedFont>
      <p:font typeface="Canva Sans 2 Bold" panose="020B0604020202020204" charset="0"/>
      <p:regular r:id="rId27"/>
    </p:embeddedFont>
    <p:embeddedFont>
      <p:font typeface="Fraunces Thin" panose="020B0604020202020204" charset="0"/>
      <p:regular r:id="rId28"/>
    </p:embeddedFont>
    <p:embeddedFont>
      <p:font typeface="Fraunces Thin Bold" panose="020B0604020202020204" charset="0"/>
      <p:regular r:id="rId29"/>
    </p:embeddedFont>
    <p:embeddedFont>
      <p:font typeface="Glacial Indifference" panose="020B0604020202020204" charset="0"/>
      <p:regular r:id="rId30"/>
    </p:embeddedFont>
    <p:embeddedFont>
      <p:font typeface="Glacial Indifference Bold" panose="020B0604020202020204" charset="0"/>
      <p:regular r:id="rId31"/>
    </p:embeddedFont>
    <p:embeddedFont>
      <p:font typeface="Nickainley" panose="020B0604020202020204" charset="0"/>
      <p:regular r:id="rId32"/>
    </p:embeddedFont>
    <p:embeddedFont>
      <p:font typeface="Public Sans" panose="020B0604020202020204" charset="0"/>
      <p:regular r:id="rId33"/>
    </p:embeddedFont>
    <p:embeddedFont>
      <p:font typeface="Public Sans Bold" panose="020B0604020202020204" charset="0"/>
      <p:regular r:id="rId34"/>
    </p:embeddedFont>
    <p:embeddedFont>
      <p:font typeface="Public Sans Italics" panose="020B0604020202020204" charset="0"/>
      <p:regular r:id="rId35"/>
    </p:embeddedFont>
    <p:embeddedFont>
      <p:font typeface="Segoe Script" panose="030B0504020000000003" pitchFamily="66"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6" d="100"/>
          <a:sy n="76" d="100"/>
        </p:scale>
        <p:origin x="75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6251148">
            <a:off x="11526390" y="4592869"/>
            <a:ext cx="12445641" cy="2652477"/>
          </a:xfrm>
          <a:custGeom>
            <a:avLst/>
            <a:gdLst/>
            <a:ahLst/>
            <a:cxnLst/>
            <a:rect l="l" t="t" r="r" b="b"/>
            <a:pathLst>
              <a:path w="12445641" h="2652477">
                <a:moveTo>
                  <a:pt x="0" y="0"/>
                </a:moveTo>
                <a:lnTo>
                  <a:pt x="12445641" y="0"/>
                </a:lnTo>
                <a:lnTo>
                  <a:pt x="12445641" y="2652478"/>
                </a:lnTo>
                <a:lnTo>
                  <a:pt x="0" y="2652478"/>
                </a:lnTo>
                <a:lnTo>
                  <a:pt x="0" y="0"/>
                </a:lnTo>
                <a:close/>
              </a:path>
            </a:pathLst>
          </a:custGeom>
          <a:blipFill>
            <a:blip r:embed="rId3"/>
            <a:stretch>
              <a:fillRect/>
            </a:stretch>
          </a:blipFill>
        </p:spPr>
      </p:sp>
      <p:sp>
        <p:nvSpPr>
          <p:cNvPr id="4" name="Freeform 4"/>
          <p:cNvSpPr/>
          <p:nvPr/>
        </p:nvSpPr>
        <p:spPr>
          <a:xfrm rot="-4124494">
            <a:off x="12232838" y="-946217"/>
            <a:ext cx="5647245" cy="6426453"/>
          </a:xfrm>
          <a:custGeom>
            <a:avLst/>
            <a:gdLst/>
            <a:ahLst/>
            <a:cxnLst/>
            <a:rect l="l" t="t" r="r" b="b"/>
            <a:pathLst>
              <a:path w="5647245" h="6426453">
                <a:moveTo>
                  <a:pt x="0" y="0"/>
                </a:moveTo>
                <a:lnTo>
                  <a:pt x="5647245" y="0"/>
                </a:lnTo>
                <a:lnTo>
                  <a:pt x="5647245" y="6426453"/>
                </a:lnTo>
                <a:lnTo>
                  <a:pt x="0" y="6426453"/>
                </a:lnTo>
                <a:lnTo>
                  <a:pt x="0" y="0"/>
                </a:lnTo>
                <a:close/>
              </a:path>
            </a:pathLst>
          </a:custGeom>
          <a:blipFill>
            <a:blip r:embed="rId4"/>
            <a:stretch>
              <a:fillRect/>
            </a:stretch>
          </a:blipFill>
        </p:spPr>
      </p:sp>
      <p:sp>
        <p:nvSpPr>
          <p:cNvPr id="5" name="Freeform 5"/>
          <p:cNvSpPr/>
          <p:nvPr/>
        </p:nvSpPr>
        <p:spPr>
          <a:xfrm rot="-802283">
            <a:off x="12545708" y="4546504"/>
            <a:ext cx="5647245" cy="6426453"/>
          </a:xfrm>
          <a:custGeom>
            <a:avLst/>
            <a:gdLst/>
            <a:ahLst/>
            <a:cxnLst/>
            <a:rect l="l" t="t" r="r" b="b"/>
            <a:pathLst>
              <a:path w="5647245" h="6426453">
                <a:moveTo>
                  <a:pt x="0" y="0"/>
                </a:moveTo>
                <a:lnTo>
                  <a:pt x="5647245" y="0"/>
                </a:lnTo>
                <a:lnTo>
                  <a:pt x="5647245" y="6426452"/>
                </a:lnTo>
                <a:lnTo>
                  <a:pt x="0" y="6426452"/>
                </a:lnTo>
                <a:lnTo>
                  <a:pt x="0" y="0"/>
                </a:lnTo>
                <a:close/>
              </a:path>
            </a:pathLst>
          </a:custGeom>
          <a:blipFill>
            <a:blip r:embed="rId4"/>
            <a:stretch>
              <a:fillRect/>
            </a:stretch>
          </a:blipFill>
        </p:spPr>
      </p:sp>
      <p:grpSp>
        <p:nvGrpSpPr>
          <p:cNvPr id="6" name="Group 6"/>
          <p:cNvGrpSpPr/>
          <p:nvPr/>
        </p:nvGrpSpPr>
        <p:grpSpPr>
          <a:xfrm>
            <a:off x="1351696" y="1712956"/>
            <a:ext cx="13172588" cy="6853944"/>
            <a:chOff x="0" y="-9525"/>
            <a:chExt cx="17563451" cy="9138592"/>
          </a:xfrm>
        </p:grpSpPr>
        <p:sp>
          <p:nvSpPr>
            <p:cNvPr id="7" name="TextBox 7"/>
            <p:cNvSpPr txBox="1"/>
            <p:nvPr/>
          </p:nvSpPr>
          <p:spPr>
            <a:xfrm>
              <a:off x="0" y="-9525"/>
              <a:ext cx="17563451" cy="5692156"/>
            </a:xfrm>
            <a:prstGeom prst="rect">
              <a:avLst/>
            </a:prstGeom>
          </p:spPr>
          <p:txBody>
            <a:bodyPr lIns="0" tIns="0" rIns="0" bIns="0" rtlCol="0" anchor="t">
              <a:spAutoFit/>
            </a:bodyPr>
            <a:lstStyle/>
            <a:p>
              <a:pPr>
                <a:lnSpc>
                  <a:spcPts val="17039"/>
                </a:lnSpc>
              </a:pPr>
              <a:r>
                <a:rPr lang="en-US" sz="9800" b="1" dirty="0">
                  <a:solidFill>
                    <a:srgbClr val="FFFFFF"/>
                  </a:solidFill>
                  <a:latin typeface="Segoe Script" panose="030B0504020000000003" pitchFamily="66" charset="0"/>
                </a:rPr>
                <a:t>Stress &amp; Anxiety </a:t>
              </a:r>
            </a:p>
            <a:p>
              <a:pPr>
                <a:lnSpc>
                  <a:spcPts val="17039"/>
                </a:lnSpc>
              </a:pPr>
              <a:r>
                <a:rPr lang="en-US" sz="9800" b="1" dirty="0">
                  <a:solidFill>
                    <a:srgbClr val="FFFFFF"/>
                  </a:solidFill>
                  <a:latin typeface="Segoe Script" panose="030B0504020000000003" pitchFamily="66" charset="0"/>
                </a:rPr>
                <a:t>in High School</a:t>
              </a:r>
            </a:p>
          </p:txBody>
        </p:sp>
        <p:sp>
          <p:nvSpPr>
            <p:cNvPr id="8" name="TextBox 8"/>
            <p:cNvSpPr txBox="1"/>
            <p:nvPr/>
          </p:nvSpPr>
          <p:spPr>
            <a:xfrm>
              <a:off x="0" y="6453600"/>
              <a:ext cx="17563451" cy="2675467"/>
            </a:xfrm>
            <a:prstGeom prst="rect">
              <a:avLst/>
            </a:prstGeom>
          </p:spPr>
          <p:txBody>
            <a:bodyPr lIns="0" tIns="0" rIns="0" bIns="0" rtlCol="0" anchor="t">
              <a:spAutoFit/>
            </a:bodyPr>
            <a:lstStyle/>
            <a:p>
              <a:pPr>
                <a:lnSpc>
                  <a:spcPts val="4899"/>
                </a:lnSpc>
              </a:pPr>
              <a:r>
                <a:rPr lang="en-US" sz="3499" spc="1634">
                  <a:solidFill>
                    <a:srgbClr val="FFFFFF"/>
                  </a:solidFill>
                  <a:latin typeface="Public Sans Bold"/>
                </a:rPr>
                <a:t>DONNA DUNN, M.ED.</a:t>
              </a:r>
            </a:p>
            <a:p>
              <a:pPr>
                <a:lnSpc>
                  <a:spcPts val="3220"/>
                </a:lnSpc>
              </a:pPr>
              <a:r>
                <a:rPr lang="en-US" sz="2300" spc="1074">
                  <a:solidFill>
                    <a:srgbClr val="FFFFFF"/>
                  </a:solidFill>
                  <a:latin typeface="Public Sans"/>
                </a:rPr>
                <a:t>Former CFISD Coordinator for </a:t>
              </a:r>
            </a:p>
            <a:p>
              <a:pPr>
                <a:lnSpc>
                  <a:spcPts val="3220"/>
                </a:lnSpc>
              </a:pPr>
              <a:r>
                <a:rPr lang="en-US" sz="2300" spc="1074">
                  <a:solidFill>
                    <a:srgbClr val="FFFFFF"/>
                  </a:solidFill>
                  <a:latin typeface="Public Sans"/>
                </a:rPr>
                <a:t>High School Guidance &amp; Counseling</a:t>
              </a:r>
            </a:p>
            <a:p>
              <a:pPr>
                <a:lnSpc>
                  <a:spcPts val="4899"/>
                </a:lnSpc>
              </a:pPr>
              <a:endParaRPr lang="en-US" sz="2300" spc="1074">
                <a:solidFill>
                  <a:srgbClr val="FFFFFF"/>
                </a:solidFill>
                <a:latin typeface="Public Sans"/>
              </a:endParaRPr>
            </a:p>
          </p:txBody>
        </p:sp>
      </p:grpSp>
      <p:sp>
        <p:nvSpPr>
          <p:cNvPr id="9" name="Freeform 9"/>
          <p:cNvSpPr/>
          <p:nvPr/>
        </p:nvSpPr>
        <p:spPr>
          <a:xfrm rot="1628419" flipH="1">
            <a:off x="-3040191" y="-1660450"/>
            <a:ext cx="4665438" cy="5646520"/>
          </a:xfrm>
          <a:custGeom>
            <a:avLst/>
            <a:gdLst/>
            <a:ahLst/>
            <a:cxnLst/>
            <a:rect l="l" t="t" r="r" b="b"/>
            <a:pathLst>
              <a:path w="4665438" h="5646520">
                <a:moveTo>
                  <a:pt x="4665438" y="0"/>
                </a:moveTo>
                <a:lnTo>
                  <a:pt x="0" y="0"/>
                </a:lnTo>
                <a:lnTo>
                  <a:pt x="0" y="5646520"/>
                </a:lnTo>
                <a:lnTo>
                  <a:pt x="4665438" y="5646520"/>
                </a:lnTo>
                <a:lnTo>
                  <a:pt x="4665438" y="0"/>
                </a:lnTo>
                <a:close/>
              </a:path>
            </a:pathLst>
          </a:custGeom>
          <a:blipFill>
            <a:blip r:embed="rId5"/>
            <a:stretch>
              <a:fillRect/>
            </a:stretch>
          </a:blipFill>
        </p:spPr>
      </p:sp>
      <p:sp>
        <p:nvSpPr>
          <p:cNvPr id="10" name="Freeform 10"/>
          <p:cNvSpPr/>
          <p:nvPr/>
        </p:nvSpPr>
        <p:spPr>
          <a:xfrm rot="6073841">
            <a:off x="12868798" y="-750726"/>
            <a:ext cx="5114854" cy="3721056"/>
          </a:xfrm>
          <a:custGeom>
            <a:avLst/>
            <a:gdLst/>
            <a:ahLst/>
            <a:cxnLst/>
            <a:rect l="l" t="t" r="r" b="b"/>
            <a:pathLst>
              <a:path w="5114854" h="3721056">
                <a:moveTo>
                  <a:pt x="0" y="0"/>
                </a:moveTo>
                <a:lnTo>
                  <a:pt x="5114855" y="0"/>
                </a:lnTo>
                <a:lnTo>
                  <a:pt x="5114855" y="3721056"/>
                </a:lnTo>
                <a:lnTo>
                  <a:pt x="0" y="3721056"/>
                </a:lnTo>
                <a:lnTo>
                  <a:pt x="0" y="0"/>
                </a:lnTo>
                <a:close/>
              </a:path>
            </a:pathLst>
          </a:custGeom>
          <a:blipFill>
            <a:blip r:embed="rId6"/>
            <a:stretch>
              <a:fillRect/>
            </a:stretch>
          </a:blipFill>
        </p:spPr>
      </p:sp>
      <p:sp>
        <p:nvSpPr>
          <p:cNvPr id="11" name="Freeform 11"/>
          <p:cNvSpPr/>
          <p:nvPr/>
        </p:nvSpPr>
        <p:spPr>
          <a:xfrm rot="-1510117">
            <a:off x="12852809" y="7601656"/>
            <a:ext cx="5033045" cy="3661540"/>
          </a:xfrm>
          <a:custGeom>
            <a:avLst/>
            <a:gdLst/>
            <a:ahLst/>
            <a:cxnLst/>
            <a:rect l="l" t="t" r="r" b="b"/>
            <a:pathLst>
              <a:path w="5033045" h="3661540">
                <a:moveTo>
                  <a:pt x="0" y="0"/>
                </a:moveTo>
                <a:lnTo>
                  <a:pt x="5033044" y="0"/>
                </a:lnTo>
                <a:lnTo>
                  <a:pt x="5033044" y="3661540"/>
                </a:lnTo>
                <a:lnTo>
                  <a:pt x="0" y="3661540"/>
                </a:lnTo>
                <a:lnTo>
                  <a:pt x="0" y="0"/>
                </a:lnTo>
                <a:close/>
              </a:path>
            </a:pathLst>
          </a:custGeom>
          <a:blipFill>
            <a:blip r:embed="rId6"/>
            <a:stretch>
              <a:fillRect/>
            </a:stretch>
          </a:blipFill>
        </p:spPr>
      </p:sp>
      <p:sp>
        <p:nvSpPr>
          <p:cNvPr id="12" name="Freeform 12"/>
          <p:cNvSpPr/>
          <p:nvPr/>
        </p:nvSpPr>
        <p:spPr>
          <a:xfrm rot="6761089">
            <a:off x="14371768" y="2612140"/>
            <a:ext cx="5114854" cy="3721056"/>
          </a:xfrm>
          <a:custGeom>
            <a:avLst/>
            <a:gdLst/>
            <a:ahLst/>
            <a:cxnLst/>
            <a:rect l="l" t="t" r="r" b="b"/>
            <a:pathLst>
              <a:path w="5114854" h="3721056">
                <a:moveTo>
                  <a:pt x="0" y="0"/>
                </a:moveTo>
                <a:lnTo>
                  <a:pt x="5114854" y="0"/>
                </a:lnTo>
                <a:lnTo>
                  <a:pt x="5114854" y="3721057"/>
                </a:lnTo>
                <a:lnTo>
                  <a:pt x="0" y="3721057"/>
                </a:lnTo>
                <a:lnTo>
                  <a:pt x="0" y="0"/>
                </a:lnTo>
                <a:close/>
              </a:path>
            </a:pathLst>
          </a:custGeom>
          <a:blipFill>
            <a:blip r:embed="rId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29050" y="-3850450"/>
            <a:ext cx="106299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sp>
        <p:nvSpPr>
          <p:cNvPr id="3" name="Freeform 3"/>
          <p:cNvSpPr/>
          <p:nvPr/>
        </p:nvSpPr>
        <p:spPr>
          <a:xfrm rot="-2816744" flipH="1">
            <a:off x="888476" y="5633723"/>
            <a:ext cx="2251167" cy="5681179"/>
          </a:xfrm>
          <a:custGeom>
            <a:avLst/>
            <a:gdLst/>
            <a:ahLst/>
            <a:cxnLst/>
            <a:rect l="l" t="t" r="r" b="b"/>
            <a:pathLst>
              <a:path w="2251167" h="5681179">
                <a:moveTo>
                  <a:pt x="2251167" y="0"/>
                </a:moveTo>
                <a:lnTo>
                  <a:pt x="0" y="0"/>
                </a:lnTo>
                <a:lnTo>
                  <a:pt x="0" y="5681179"/>
                </a:lnTo>
                <a:lnTo>
                  <a:pt x="2251167" y="5681179"/>
                </a:lnTo>
                <a:lnTo>
                  <a:pt x="2251167" y="0"/>
                </a:lnTo>
                <a:close/>
              </a:path>
            </a:pathLst>
          </a:custGeom>
          <a:blipFill>
            <a:blip r:embed="rId3"/>
            <a:stretch>
              <a:fillRect/>
            </a:stretch>
          </a:blipFill>
        </p:spPr>
      </p:sp>
      <p:sp>
        <p:nvSpPr>
          <p:cNvPr id="4" name="Freeform 4"/>
          <p:cNvSpPr/>
          <p:nvPr/>
        </p:nvSpPr>
        <p:spPr>
          <a:xfrm>
            <a:off x="1548478" y="1098181"/>
            <a:ext cx="2696931" cy="2717311"/>
          </a:xfrm>
          <a:custGeom>
            <a:avLst/>
            <a:gdLst/>
            <a:ahLst/>
            <a:cxnLst/>
            <a:rect l="l" t="t" r="r" b="b"/>
            <a:pathLst>
              <a:path w="2696931" h="2717311">
                <a:moveTo>
                  <a:pt x="0" y="0"/>
                </a:moveTo>
                <a:lnTo>
                  <a:pt x="2696931" y="0"/>
                </a:lnTo>
                <a:lnTo>
                  <a:pt x="2696931" y="2717311"/>
                </a:lnTo>
                <a:lnTo>
                  <a:pt x="0" y="2717311"/>
                </a:lnTo>
                <a:lnTo>
                  <a:pt x="0" y="0"/>
                </a:lnTo>
                <a:close/>
              </a:path>
            </a:pathLst>
          </a:custGeom>
          <a:blipFill>
            <a:blip r:embed="rId4"/>
            <a:stretch>
              <a:fillRect/>
            </a:stretch>
          </a:blipFill>
        </p:spPr>
      </p:sp>
      <p:sp>
        <p:nvSpPr>
          <p:cNvPr id="5" name="Freeform 5"/>
          <p:cNvSpPr/>
          <p:nvPr/>
        </p:nvSpPr>
        <p:spPr>
          <a:xfrm rot="-1128532" flipH="1">
            <a:off x="-20283" y="380982"/>
            <a:ext cx="2251167" cy="5681179"/>
          </a:xfrm>
          <a:custGeom>
            <a:avLst/>
            <a:gdLst/>
            <a:ahLst/>
            <a:cxnLst/>
            <a:rect l="l" t="t" r="r" b="b"/>
            <a:pathLst>
              <a:path w="2251167" h="5681179">
                <a:moveTo>
                  <a:pt x="2251167" y="0"/>
                </a:moveTo>
                <a:lnTo>
                  <a:pt x="0" y="0"/>
                </a:lnTo>
                <a:lnTo>
                  <a:pt x="0" y="5681179"/>
                </a:lnTo>
                <a:lnTo>
                  <a:pt x="2251167" y="5681179"/>
                </a:lnTo>
                <a:lnTo>
                  <a:pt x="2251167" y="0"/>
                </a:lnTo>
                <a:close/>
              </a:path>
            </a:pathLst>
          </a:custGeom>
          <a:blipFill>
            <a:blip r:embed="rId3"/>
            <a:stretch>
              <a:fillRect/>
            </a:stretch>
          </a:blipFill>
        </p:spPr>
      </p:sp>
      <p:sp>
        <p:nvSpPr>
          <p:cNvPr id="6" name="Freeform 6"/>
          <p:cNvSpPr/>
          <p:nvPr/>
        </p:nvSpPr>
        <p:spPr>
          <a:xfrm rot="-194891" flipH="1">
            <a:off x="1026228" y="2523756"/>
            <a:ext cx="2251167" cy="5681179"/>
          </a:xfrm>
          <a:custGeom>
            <a:avLst/>
            <a:gdLst/>
            <a:ahLst/>
            <a:cxnLst/>
            <a:rect l="l" t="t" r="r" b="b"/>
            <a:pathLst>
              <a:path w="2251167" h="5681179">
                <a:moveTo>
                  <a:pt x="2251167" y="0"/>
                </a:moveTo>
                <a:lnTo>
                  <a:pt x="0" y="0"/>
                </a:lnTo>
                <a:lnTo>
                  <a:pt x="0" y="5681179"/>
                </a:lnTo>
                <a:lnTo>
                  <a:pt x="2251167" y="5681179"/>
                </a:lnTo>
                <a:lnTo>
                  <a:pt x="2251167" y="0"/>
                </a:lnTo>
                <a:close/>
              </a:path>
            </a:pathLst>
          </a:custGeom>
          <a:blipFill>
            <a:blip r:embed="rId3"/>
            <a:stretch>
              <a:fillRect/>
            </a:stretch>
          </a:blipFill>
        </p:spPr>
      </p:sp>
      <p:sp>
        <p:nvSpPr>
          <p:cNvPr id="7" name="Freeform 7"/>
          <p:cNvSpPr/>
          <p:nvPr/>
        </p:nvSpPr>
        <p:spPr>
          <a:xfrm rot="1493321" flipH="1">
            <a:off x="1567787" y="-2296499"/>
            <a:ext cx="2251167" cy="5681179"/>
          </a:xfrm>
          <a:custGeom>
            <a:avLst/>
            <a:gdLst/>
            <a:ahLst/>
            <a:cxnLst/>
            <a:rect l="l" t="t" r="r" b="b"/>
            <a:pathLst>
              <a:path w="2251167" h="5681179">
                <a:moveTo>
                  <a:pt x="2251167" y="0"/>
                </a:moveTo>
                <a:lnTo>
                  <a:pt x="0" y="0"/>
                </a:lnTo>
                <a:lnTo>
                  <a:pt x="0" y="5681179"/>
                </a:lnTo>
                <a:lnTo>
                  <a:pt x="2251167" y="5681179"/>
                </a:lnTo>
                <a:lnTo>
                  <a:pt x="2251167" y="0"/>
                </a:lnTo>
                <a:close/>
              </a:path>
            </a:pathLst>
          </a:custGeom>
          <a:blipFill>
            <a:blip r:embed="rId3"/>
            <a:stretch>
              <a:fillRect/>
            </a:stretch>
          </a:blipFill>
        </p:spPr>
      </p:sp>
      <p:sp>
        <p:nvSpPr>
          <p:cNvPr id="8" name="Freeform 8"/>
          <p:cNvSpPr/>
          <p:nvPr/>
        </p:nvSpPr>
        <p:spPr>
          <a:xfrm rot="-2528795">
            <a:off x="1168918" y="7906405"/>
            <a:ext cx="3818214" cy="3126163"/>
          </a:xfrm>
          <a:custGeom>
            <a:avLst/>
            <a:gdLst/>
            <a:ahLst/>
            <a:cxnLst/>
            <a:rect l="l" t="t" r="r" b="b"/>
            <a:pathLst>
              <a:path w="3818214" h="3126163">
                <a:moveTo>
                  <a:pt x="0" y="0"/>
                </a:moveTo>
                <a:lnTo>
                  <a:pt x="3818213" y="0"/>
                </a:lnTo>
                <a:lnTo>
                  <a:pt x="3818213" y="3126162"/>
                </a:lnTo>
                <a:lnTo>
                  <a:pt x="0" y="3126162"/>
                </a:lnTo>
                <a:lnTo>
                  <a:pt x="0" y="0"/>
                </a:lnTo>
                <a:close/>
              </a:path>
            </a:pathLst>
          </a:custGeom>
          <a:blipFill>
            <a:blip r:embed="rId5"/>
            <a:stretch>
              <a:fillRect/>
            </a:stretch>
          </a:blipFill>
        </p:spPr>
      </p:sp>
      <p:grpSp>
        <p:nvGrpSpPr>
          <p:cNvPr id="9" name="Group 9"/>
          <p:cNvGrpSpPr/>
          <p:nvPr/>
        </p:nvGrpSpPr>
        <p:grpSpPr>
          <a:xfrm>
            <a:off x="10841540" y="1417431"/>
            <a:ext cx="3574858" cy="3726069"/>
            <a:chOff x="0" y="0"/>
            <a:chExt cx="4890678" cy="5042641"/>
          </a:xfrm>
        </p:grpSpPr>
        <p:sp>
          <p:nvSpPr>
            <p:cNvPr id="10" name="Freeform 10"/>
            <p:cNvSpPr/>
            <p:nvPr/>
          </p:nvSpPr>
          <p:spPr>
            <a:xfrm>
              <a:off x="0" y="0"/>
              <a:ext cx="4890678" cy="5042641"/>
            </a:xfrm>
            <a:custGeom>
              <a:avLst/>
              <a:gdLst/>
              <a:ahLst/>
              <a:cxnLst/>
              <a:rect l="l" t="t" r="r" b="b"/>
              <a:pathLst>
                <a:path w="4890678" h="5042641">
                  <a:moveTo>
                    <a:pt x="0" y="0"/>
                  </a:moveTo>
                  <a:lnTo>
                    <a:pt x="4890678" y="0"/>
                  </a:lnTo>
                  <a:lnTo>
                    <a:pt x="4890678" y="5042641"/>
                  </a:lnTo>
                  <a:lnTo>
                    <a:pt x="0" y="5042641"/>
                  </a:lnTo>
                  <a:lnTo>
                    <a:pt x="0" y="0"/>
                  </a:lnTo>
                  <a:close/>
                </a:path>
              </a:pathLst>
            </a:custGeom>
            <a:blipFill>
              <a:blip r:embed="rId6"/>
              <a:stretch>
                <a:fillRect l="-107014" r="-107225" b="-194103"/>
              </a:stretch>
            </a:blipFill>
          </p:spPr>
        </p:sp>
        <p:sp>
          <p:nvSpPr>
            <p:cNvPr id="11" name="TextBox 11"/>
            <p:cNvSpPr txBox="1"/>
            <p:nvPr/>
          </p:nvSpPr>
          <p:spPr>
            <a:xfrm>
              <a:off x="459810" y="463920"/>
              <a:ext cx="3971058" cy="4114800"/>
            </a:xfrm>
            <a:prstGeom prst="rect">
              <a:avLst/>
            </a:prstGeom>
          </p:spPr>
          <p:txBody>
            <a:bodyPr lIns="0" tIns="0" rIns="0" bIns="0" rtlCol="0" anchor="t">
              <a:spAutoFit/>
            </a:bodyPr>
            <a:lstStyle/>
            <a:p>
              <a:pPr algn="ctr">
                <a:lnSpc>
                  <a:spcPts val="2702"/>
                </a:lnSpc>
              </a:pPr>
              <a:r>
                <a:rPr lang="en-US" sz="2251" u="sng" dirty="0">
                  <a:solidFill>
                    <a:srgbClr val="000000"/>
                  </a:solidFill>
                  <a:latin typeface="Canva Sans 2 Bold"/>
                </a:rPr>
                <a:t>Sophomores (10th)</a:t>
              </a:r>
              <a:r>
                <a:rPr lang="en-US" sz="2251" dirty="0">
                  <a:solidFill>
                    <a:srgbClr val="000000"/>
                  </a:solidFill>
                  <a:latin typeface="Canva Sans 2 Bold"/>
                </a:rPr>
                <a:t> </a:t>
              </a:r>
            </a:p>
            <a:p>
              <a:pPr marL="486170" lvl="1" indent="-243085">
                <a:lnSpc>
                  <a:spcPts val="2702"/>
                </a:lnSpc>
                <a:buFont typeface="Arial"/>
                <a:buChar char="•"/>
              </a:pPr>
              <a:r>
                <a:rPr lang="en-US" sz="2251" dirty="0">
                  <a:solidFill>
                    <a:srgbClr val="000000"/>
                  </a:solidFill>
                  <a:latin typeface="Canva Sans 2"/>
                </a:rPr>
                <a:t>rigor of classes</a:t>
              </a:r>
            </a:p>
            <a:p>
              <a:pPr marL="486170" lvl="1" indent="-243085">
                <a:lnSpc>
                  <a:spcPts val="2702"/>
                </a:lnSpc>
                <a:buFont typeface="Arial"/>
                <a:buChar char="•"/>
              </a:pPr>
              <a:r>
                <a:rPr lang="en-US" sz="2251" dirty="0">
                  <a:solidFill>
                    <a:srgbClr val="000000"/>
                  </a:solidFill>
                  <a:latin typeface="Canva Sans 2"/>
                </a:rPr>
                <a:t>choosing the right courses for endorsement/ academic path to follow over the next two years.</a:t>
              </a:r>
            </a:p>
            <a:p>
              <a:pPr algn="ctr">
                <a:lnSpc>
                  <a:spcPts val="2702"/>
                </a:lnSpc>
              </a:pPr>
              <a:endParaRPr lang="en-US" sz="2251" dirty="0">
                <a:solidFill>
                  <a:srgbClr val="000000"/>
                </a:solidFill>
                <a:latin typeface="Canva Sans 2"/>
              </a:endParaRPr>
            </a:p>
          </p:txBody>
        </p:sp>
      </p:grpSp>
      <p:sp>
        <p:nvSpPr>
          <p:cNvPr id="13" name="TextBox 13"/>
          <p:cNvSpPr txBox="1"/>
          <p:nvPr/>
        </p:nvSpPr>
        <p:spPr>
          <a:xfrm>
            <a:off x="3535000" y="188464"/>
            <a:ext cx="14613079" cy="1273426"/>
          </a:xfrm>
          <a:prstGeom prst="rect">
            <a:avLst/>
          </a:prstGeom>
        </p:spPr>
        <p:txBody>
          <a:bodyPr wrap="square" lIns="0" tIns="0" rIns="0" bIns="0" rtlCol="0" anchor="t">
            <a:spAutoFit/>
          </a:bodyPr>
          <a:lstStyle/>
          <a:p>
            <a:pPr algn="ctr">
              <a:lnSpc>
                <a:spcPts val="10612"/>
              </a:lnSpc>
            </a:pPr>
            <a:r>
              <a:rPr lang="en-US" sz="6600" b="1" dirty="0">
                <a:solidFill>
                  <a:srgbClr val="000000"/>
                </a:solidFill>
                <a:latin typeface="Segoe Script" panose="030B0504020000000003" pitchFamily="66" charset="0"/>
              </a:rPr>
              <a:t>Survey of Cy-Ranch Counselors</a:t>
            </a:r>
          </a:p>
        </p:txBody>
      </p:sp>
      <p:grpSp>
        <p:nvGrpSpPr>
          <p:cNvPr id="15" name="Group 15"/>
          <p:cNvGrpSpPr/>
          <p:nvPr/>
        </p:nvGrpSpPr>
        <p:grpSpPr>
          <a:xfrm>
            <a:off x="10841540" y="5364345"/>
            <a:ext cx="3574858" cy="4200717"/>
            <a:chOff x="0" y="0"/>
            <a:chExt cx="4890678" cy="5957041"/>
          </a:xfrm>
        </p:grpSpPr>
        <p:sp>
          <p:nvSpPr>
            <p:cNvPr id="16" name="Freeform 16"/>
            <p:cNvSpPr/>
            <p:nvPr/>
          </p:nvSpPr>
          <p:spPr>
            <a:xfrm>
              <a:off x="0" y="0"/>
              <a:ext cx="4890678" cy="5957041"/>
            </a:xfrm>
            <a:custGeom>
              <a:avLst/>
              <a:gdLst/>
              <a:ahLst/>
              <a:cxnLst/>
              <a:rect l="l" t="t" r="r" b="b"/>
              <a:pathLst>
                <a:path w="4890678" h="5957041">
                  <a:moveTo>
                    <a:pt x="0" y="0"/>
                  </a:moveTo>
                  <a:lnTo>
                    <a:pt x="4890678" y="0"/>
                  </a:lnTo>
                  <a:lnTo>
                    <a:pt x="4890678" y="5957041"/>
                  </a:lnTo>
                  <a:lnTo>
                    <a:pt x="0" y="5957041"/>
                  </a:lnTo>
                  <a:lnTo>
                    <a:pt x="0" y="0"/>
                  </a:lnTo>
                  <a:close/>
                </a:path>
              </a:pathLst>
            </a:custGeom>
            <a:blipFill>
              <a:blip r:embed="rId6"/>
              <a:stretch>
                <a:fillRect l="-135486" r="-135735" b="-194103"/>
              </a:stretch>
            </a:blipFill>
          </p:spPr>
        </p:sp>
        <p:sp>
          <p:nvSpPr>
            <p:cNvPr id="17" name="TextBox 17"/>
            <p:cNvSpPr txBox="1"/>
            <p:nvPr/>
          </p:nvSpPr>
          <p:spPr>
            <a:xfrm>
              <a:off x="459810" y="463920"/>
              <a:ext cx="3971058" cy="5029200"/>
            </a:xfrm>
            <a:prstGeom prst="rect">
              <a:avLst/>
            </a:prstGeom>
          </p:spPr>
          <p:txBody>
            <a:bodyPr lIns="0" tIns="0" rIns="0" bIns="0" rtlCol="0" anchor="t">
              <a:spAutoFit/>
            </a:bodyPr>
            <a:lstStyle/>
            <a:p>
              <a:pPr algn="ctr">
                <a:lnSpc>
                  <a:spcPts val="2702"/>
                </a:lnSpc>
              </a:pPr>
              <a:r>
                <a:rPr lang="en-US" sz="2251" u="sng" dirty="0">
                  <a:solidFill>
                    <a:srgbClr val="000000"/>
                  </a:solidFill>
                  <a:latin typeface="Canva Sans 2 Bold"/>
                </a:rPr>
                <a:t>Juniors (11th)</a:t>
              </a:r>
            </a:p>
            <a:p>
              <a:pPr marL="486170" lvl="1" indent="-243085">
                <a:lnSpc>
                  <a:spcPts val="2702"/>
                </a:lnSpc>
                <a:buFont typeface="Arial"/>
                <a:buChar char="•"/>
              </a:pPr>
              <a:r>
                <a:rPr lang="en-US" sz="2251" dirty="0">
                  <a:solidFill>
                    <a:srgbClr val="000000"/>
                  </a:solidFill>
                  <a:latin typeface="Canva Sans 2"/>
                </a:rPr>
                <a:t>class rank/GPA for college applications</a:t>
              </a:r>
            </a:p>
            <a:p>
              <a:pPr marL="486170" lvl="1" indent="-243085">
                <a:lnSpc>
                  <a:spcPts val="2702"/>
                </a:lnSpc>
                <a:buFont typeface="Arial"/>
                <a:buChar char="•"/>
              </a:pPr>
              <a:r>
                <a:rPr lang="en-US" sz="2251" dirty="0">
                  <a:solidFill>
                    <a:srgbClr val="000000"/>
                  </a:solidFill>
                  <a:latin typeface="Canva Sans 2"/>
                </a:rPr>
                <a:t>preparing to apply to college</a:t>
              </a:r>
            </a:p>
            <a:p>
              <a:pPr marL="486170" lvl="1" indent="-243085" algn="l">
                <a:lnSpc>
                  <a:spcPts val="2702"/>
                </a:lnSpc>
                <a:buFont typeface="Arial"/>
                <a:buChar char="•"/>
              </a:pPr>
              <a:r>
                <a:rPr lang="en-US" sz="2251" dirty="0">
                  <a:solidFill>
                    <a:srgbClr val="000000"/>
                  </a:solidFill>
                  <a:latin typeface="Canva Sans 2"/>
                </a:rPr>
                <a:t>balancing school/work/ home expectations.</a:t>
              </a:r>
            </a:p>
            <a:p>
              <a:pPr algn="ctr">
                <a:lnSpc>
                  <a:spcPts val="2702"/>
                </a:lnSpc>
              </a:pPr>
              <a:endParaRPr lang="en-US" sz="2251" dirty="0">
                <a:solidFill>
                  <a:srgbClr val="000000"/>
                </a:solidFill>
                <a:latin typeface="Canva Sans 2"/>
              </a:endParaRPr>
            </a:p>
          </p:txBody>
        </p:sp>
      </p:grpSp>
      <p:grpSp>
        <p:nvGrpSpPr>
          <p:cNvPr id="18" name="Group 18"/>
          <p:cNvGrpSpPr/>
          <p:nvPr/>
        </p:nvGrpSpPr>
        <p:grpSpPr>
          <a:xfrm>
            <a:off x="14536531" y="3043141"/>
            <a:ext cx="3379795" cy="4200717"/>
            <a:chOff x="0" y="0"/>
            <a:chExt cx="4890678" cy="5957041"/>
          </a:xfrm>
        </p:grpSpPr>
        <p:sp>
          <p:nvSpPr>
            <p:cNvPr id="19" name="Freeform 19"/>
            <p:cNvSpPr/>
            <p:nvPr/>
          </p:nvSpPr>
          <p:spPr>
            <a:xfrm>
              <a:off x="0" y="0"/>
              <a:ext cx="4890678" cy="5957041"/>
            </a:xfrm>
            <a:custGeom>
              <a:avLst/>
              <a:gdLst/>
              <a:ahLst/>
              <a:cxnLst/>
              <a:rect l="l" t="t" r="r" b="b"/>
              <a:pathLst>
                <a:path w="4890678" h="5957041">
                  <a:moveTo>
                    <a:pt x="0" y="0"/>
                  </a:moveTo>
                  <a:lnTo>
                    <a:pt x="4890678" y="0"/>
                  </a:lnTo>
                  <a:lnTo>
                    <a:pt x="4890678" y="5957041"/>
                  </a:lnTo>
                  <a:lnTo>
                    <a:pt x="0" y="5957041"/>
                  </a:lnTo>
                  <a:lnTo>
                    <a:pt x="0" y="0"/>
                  </a:lnTo>
                  <a:close/>
                </a:path>
              </a:pathLst>
            </a:custGeom>
            <a:blipFill>
              <a:blip r:embed="rId6"/>
              <a:stretch>
                <a:fillRect l="-135486" r="-135735" b="-194103"/>
              </a:stretch>
            </a:blipFill>
          </p:spPr>
        </p:sp>
        <p:sp>
          <p:nvSpPr>
            <p:cNvPr id="20" name="TextBox 20"/>
            <p:cNvSpPr txBox="1"/>
            <p:nvPr/>
          </p:nvSpPr>
          <p:spPr>
            <a:xfrm>
              <a:off x="459809" y="463920"/>
              <a:ext cx="3971058" cy="5401171"/>
            </a:xfrm>
            <a:prstGeom prst="rect">
              <a:avLst/>
            </a:prstGeom>
          </p:spPr>
          <p:txBody>
            <a:bodyPr lIns="0" tIns="0" rIns="0" bIns="0" rtlCol="0" anchor="t">
              <a:spAutoFit/>
            </a:bodyPr>
            <a:lstStyle/>
            <a:p>
              <a:pPr algn="ctr">
                <a:lnSpc>
                  <a:spcPts val="2702"/>
                </a:lnSpc>
              </a:pPr>
              <a:r>
                <a:rPr lang="en-US" sz="2251" u="sng" dirty="0">
                  <a:solidFill>
                    <a:srgbClr val="000000"/>
                  </a:solidFill>
                  <a:latin typeface="Canva Sans 2 Bold"/>
                </a:rPr>
                <a:t>Seniors (12th)</a:t>
              </a:r>
            </a:p>
            <a:p>
              <a:pPr marL="486170" lvl="1" indent="-243085">
                <a:lnSpc>
                  <a:spcPts val="2702"/>
                </a:lnSpc>
                <a:buFont typeface="Arial"/>
                <a:buChar char="•"/>
              </a:pPr>
              <a:r>
                <a:rPr lang="en-US" sz="2251" dirty="0">
                  <a:solidFill>
                    <a:srgbClr val="000000"/>
                  </a:solidFill>
                  <a:latin typeface="Canva Sans 2"/>
                </a:rPr>
                <a:t>college applications</a:t>
              </a:r>
            </a:p>
            <a:p>
              <a:pPr marL="486170" lvl="1" indent="-243085">
                <a:lnSpc>
                  <a:spcPts val="2702"/>
                </a:lnSpc>
                <a:buFont typeface="Arial"/>
                <a:buChar char="•"/>
              </a:pPr>
              <a:r>
                <a:rPr lang="en-US" sz="2251" dirty="0">
                  <a:solidFill>
                    <a:srgbClr val="000000"/>
                  </a:solidFill>
                  <a:latin typeface="Canva Sans 2"/>
                </a:rPr>
                <a:t>“</a:t>
              </a:r>
              <a:r>
                <a:rPr lang="en-US" sz="2251" dirty="0" err="1">
                  <a:solidFill>
                    <a:srgbClr val="000000"/>
                  </a:solidFill>
                  <a:latin typeface="Canva Sans 2"/>
                </a:rPr>
                <a:t>Senoritis</a:t>
              </a:r>
              <a:r>
                <a:rPr lang="en-US" sz="2251" dirty="0">
                  <a:solidFill>
                    <a:srgbClr val="000000"/>
                  </a:solidFill>
                  <a:latin typeface="Canva Sans 2"/>
                </a:rPr>
                <a:t>”</a:t>
              </a:r>
            </a:p>
            <a:p>
              <a:pPr marL="486170" lvl="1" indent="-243085">
                <a:lnSpc>
                  <a:spcPts val="2702"/>
                </a:lnSpc>
                <a:buFont typeface="Arial"/>
                <a:buChar char="•"/>
              </a:pPr>
              <a:r>
                <a:rPr lang="en-US" sz="2251" dirty="0">
                  <a:solidFill>
                    <a:srgbClr val="000000"/>
                  </a:solidFill>
                  <a:latin typeface="Canva Sans 2"/>
                </a:rPr>
                <a:t>unknown future, leaving home</a:t>
              </a:r>
            </a:p>
            <a:p>
              <a:pPr marL="486170" lvl="1" indent="-243085">
                <a:lnSpc>
                  <a:spcPts val="2702"/>
                </a:lnSpc>
                <a:buFont typeface="Arial"/>
                <a:buChar char="•"/>
              </a:pPr>
              <a:r>
                <a:rPr lang="en-US" sz="2251" dirty="0">
                  <a:solidFill>
                    <a:srgbClr val="000000"/>
                  </a:solidFill>
                  <a:latin typeface="Canva Sans 2"/>
                </a:rPr>
                <a:t>balancing work/school/ home expectations.</a:t>
              </a:r>
            </a:p>
            <a:p>
              <a:pPr algn="ctr">
                <a:lnSpc>
                  <a:spcPts val="2702"/>
                </a:lnSpc>
              </a:pPr>
              <a:endParaRPr lang="en-US" sz="2251" dirty="0">
                <a:solidFill>
                  <a:srgbClr val="000000"/>
                </a:solidFill>
                <a:latin typeface="Canva Sans 2"/>
              </a:endParaRPr>
            </a:p>
          </p:txBody>
        </p:sp>
      </p:grpSp>
      <p:pic>
        <p:nvPicPr>
          <p:cNvPr id="21" name="Picture 20">
            <a:extLst>
              <a:ext uri="{FF2B5EF4-FFF2-40B4-BE49-F238E27FC236}">
                <a16:creationId xmlns:a16="http://schemas.microsoft.com/office/drawing/2014/main" id="{548EF27D-BEB1-ADD2-092E-273AF51B6A55}"/>
              </a:ext>
            </a:extLst>
          </p:cNvPr>
          <p:cNvPicPr>
            <a:picLocks noChangeAspect="1"/>
          </p:cNvPicPr>
          <p:nvPr/>
        </p:nvPicPr>
        <p:blipFill>
          <a:blip r:embed="rId7"/>
          <a:stretch>
            <a:fillRect/>
          </a:stretch>
        </p:blipFill>
        <p:spPr>
          <a:xfrm>
            <a:off x="3783881" y="2742262"/>
            <a:ext cx="6453486" cy="5244165"/>
          </a:xfrm>
          <a:prstGeom prst="rect">
            <a:avLst/>
          </a:prstGeom>
        </p:spPr>
      </p:pic>
      <p:sp>
        <p:nvSpPr>
          <p:cNvPr id="22" name="TextBox 21">
            <a:extLst>
              <a:ext uri="{FF2B5EF4-FFF2-40B4-BE49-F238E27FC236}">
                <a16:creationId xmlns:a16="http://schemas.microsoft.com/office/drawing/2014/main" id="{30F5A05A-AC6C-334B-0BE6-629DC27FA3CA}"/>
              </a:ext>
            </a:extLst>
          </p:cNvPr>
          <p:cNvSpPr txBox="1"/>
          <p:nvPr/>
        </p:nvSpPr>
        <p:spPr>
          <a:xfrm>
            <a:off x="4678349" y="2432695"/>
            <a:ext cx="4652278" cy="484428"/>
          </a:xfrm>
          <a:prstGeom prst="rect">
            <a:avLst/>
          </a:prstGeom>
          <a:noFill/>
        </p:spPr>
        <p:txBody>
          <a:bodyPr wrap="square" rtlCol="0">
            <a:spAutoFit/>
          </a:bodyPr>
          <a:lstStyle/>
          <a:p>
            <a:pPr algn="ctr">
              <a:lnSpc>
                <a:spcPts val="2702"/>
              </a:lnSpc>
            </a:pPr>
            <a:r>
              <a:rPr lang="en-US" sz="4000" b="1" u="sng" dirty="0">
                <a:solidFill>
                  <a:srgbClr val="000000"/>
                </a:solidFill>
                <a:latin typeface="Canva Sans 2 Bold"/>
              </a:rPr>
              <a:t>ALL GRADES</a:t>
            </a:r>
            <a:r>
              <a:rPr lang="en-US" sz="4000" b="1" dirty="0">
                <a:solidFill>
                  <a:srgbClr val="000000"/>
                </a:solidFill>
                <a:latin typeface="Canva Sans 2 Bold"/>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511391" y="261937"/>
            <a:ext cx="12559681" cy="1431161"/>
          </a:xfrm>
          <a:prstGeom prst="rect">
            <a:avLst/>
          </a:prstGeom>
        </p:spPr>
        <p:txBody>
          <a:bodyPr lIns="0" tIns="0" rIns="0" bIns="0" rtlCol="0" anchor="t">
            <a:spAutoFit/>
          </a:bodyPr>
          <a:lstStyle/>
          <a:p>
            <a:pPr marL="0" lvl="0" indent="0">
              <a:lnSpc>
                <a:spcPts val="11992"/>
              </a:lnSpc>
              <a:spcBef>
                <a:spcPct val="0"/>
              </a:spcBef>
            </a:pPr>
            <a:r>
              <a:rPr lang="en-US" sz="6600" dirty="0">
                <a:solidFill>
                  <a:srgbClr val="FFFFFF"/>
                </a:solidFill>
                <a:latin typeface="Segoe Script" panose="030B0504020000000003" pitchFamily="66" charset="0"/>
              </a:rPr>
              <a:t>Performance Anxiety</a:t>
            </a:r>
          </a:p>
        </p:txBody>
      </p:sp>
      <p:sp>
        <p:nvSpPr>
          <p:cNvPr id="4" name="TextBox 4"/>
          <p:cNvSpPr txBox="1"/>
          <p:nvPr/>
        </p:nvSpPr>
        <p:spPr>
          <a:xfrm>
            <a:off x="1682761" y="1776413"/>
            <a:ext cx="6744608" cy="4581525"/>
          </a:xfrm>
          <a:prstGeom prst="rect">
            <a:avLst/>
          </a:prstGeom>
        </p:spPr>
        <p:txBody>
          <a:bodyPr lIns="0" tIns="0" rIns="0" bIns="0" rtlCol="0" anchor="t">
            <a:spAutoFit/>
          </a:bodyPr>
          <a:lstStyle/>
          <a:p>
            <a:pPr>
              <a:lnSpc>
                <a:spcPts val="3600"/>
              </a:lnSpc>
              <a:spcBef>
                <a:spcPct val="0"/>
              </a:spcBef>
            </a:pPr>
            <a:r>
              <a:rPr lang="en-US" sz="3000">
                <a:solidFill>
                  <a:srgbClr val="FFFFFF"/>
                </a:solidFill>
                <a:latin typeface="Glacial Indifference Bold"/>
              </a:rPr>
              <a:t>Performance Anxiety</a:t>
            </a:r>
            <a:r>
              <a:rPr lang="en-US" sz="3000">
                <a:solidFill>
                  <a:srgbClr val="FFFFFF"/>
                </a:solidFill>
                <a:latin typeface="Glacial Indifference"/>
              </a:rPr>
              <a:t> is a feeling someone might have in a situation where performance is very important or there is a lot of pressure to do well, such as:</a:t>
            </a:r>
          </a:p>
          <a:p>
            <a:pPr marL="647700" lvl="1" indent="-323850">
              <a:lnSpc>
                <a:spcPts val="3600"/>
              </a:lnSpc>
              <a:buFont typeface="Arial"/>
              <a:buChar char="•"/>
            </a:pPr>
            <a:r>
              <a:rPr lang="en-US" sz="3000">
                <a:solidFill>
                  <a:srgbClr val="FFFFFF"/>
                </a:solidFill>
                <a:latin typeface="Glacial Indifference"/>
              </a:rPr>
              <a:t>Test Anxiety (high school subject tests/state testing /SAT/ACT)</a:t>
            </a:r>
          </a:p>
          <a:p>
            <a:pPr marL="647700" lvl="1" indent="-323850">
              <a:lnSpc>
                <a:spcPts val="3600"/>
              </a:lnSpc>
              <a:buFont typeface="Arial"/>
              <a:buChar char="•"/>
            </a:pPr>
            <a:r>
              <a:rPr lang="en-US" sz="3000">
                <a:solidFill>
                  <a:srgbClr val="FFFFFF"/>
                </a:solidFill>
                <a:latin typeface="Glacial Indifference"/>
              </a:rPr>
              <a:t>Trying out for a school play</a:t>
            </a:r>
          </a:p>
          <a:p>
            <a:pPr marL="647700" lvl="1" indent="-323850">
              <a:lnSpc>
                <a:spcPts val="3600"/>
              </a:lnSpc>
              <a:buFont typeface="Arial"/>
              <a:buChar char="•"/>
            </a:pPr>
            <a:r>
              <a:rPr lang="en-US" sz="3000">
                <a:solidFill>
                  <a:srgbClr val="FFFFFF"/>
                </a:solidFill>
                <a:latin typeface="Glacial Indifference"/>
              </a:rPr>
              <a:t>Singing a solo</a:t>
            </a:r>
          </a:p>
          <a:p>
            <a:pPr marL="647700" lvl="1" indent="-323850">
              <a:lnSpc>
                <a:spcPts val="3600"/>
              </a:lnSpc>
              <a:buFont typeface="Arial"/>
              <a:buChar char="•"/>
            </a:pPr>
            <a:r>
              <a:rPr lang="en-US" sz="3000">
                <a:solidFill>
                  <a:srgbClr val="FFFFFF"/>
                </a:solidFill>
                <a:latin typeface="Glacial Indifference"/>
              </a:rPr>
              <a:t>Pitching in the big game</a:t>
            </a:r>
          </a:p>
          <a:p>
            <a:pPr marL="647700" lvl="1" indent="-323850">
              <a:lnSpc>
                <a:spcPts val="3600"/>
              </a:lnSpc>
              <a:buFont typeface="Arial"/>
              <a:buChar char="•"/>
            </a:pPr>
            <a:r>
              <a:rPr lang="en-US" sz="3000">
                <a:solidFill>
                  <a:srgbClr val="FFFFFF"/>
                </a:solidFill>
                <a:latin typeface="Glacial Indifference"/>
              </a:rPr>
              <a:t>Submitting applications to college</a:t>
            </a:r>
          </a:p>
        </p:txBody>
      </p:sp>
      <p:sp>
        <p:nvSpPr>
          <p:cNvPr id="5" name="TextBox 5"/>
          <p:cNvSpPr txBox="1"/>
          <p:nvPr/>
        </p:nvSpPr>
        <p:spPr>
          <a:xfrm>
            <a:off x="10092828" y="5143500"/>
            <a:ext cx="6991106" cy="4917912"/>
          </a:xfrm>
          <a:prstGeom prst="rect">
            <a:avLst/>
          </a:prstGeom>
        </p:spPr>
        <p:txBody>
          <a:bodyPr lIns="0" tIns="0" rIns="0" bIns="0" rtlCol="0" anchor="t">
            <a:spAutoFit/>
          </a:bodyPr>
          <a:lstStyle/>
          <a:p>
            <a:pPr marL="696704" lvl="1" indent="-348352">
              <a:lnSpc>
                <a:spcPts val="3872"/>
              </a:lnSpc>
              <a:spcBef>
                <a:spcPct val="0"/>
              </a:spcBef>
              <a:buFont typeface="Arial"/>
              <a:buChar char="•"/>
            </a:pPr>
            <a:r>
              <a:rPr lang="en-US" sz="3226">
                <a:solidFill>
                  <a:srgbClr val="FFFFFF"/>
                </a:solidFill>
                <a:latin typeface="Glacial Indifference"/>
              </a:rPr>
              <a:t>Focus on strong study strategies without distraction </a:t>
            </a:r>
          </a:p>
          <a:p>
            <a:pPr marL="696704" lvl="1" indent="-348352">
              <a:lnSpc>
                <a:spcPts val="3872"/>
              </a:lnSpc>
              <a:spcBef>
                <a:spcPct val="0"/>
              </a:spcBef>
              <a:buFont typeface="Arial"/>
              <a:buChar char="•"/>
            </a:pPr>
            <a:r>
              <a:rPr lang="en-US" sz="3226">
                <a:solidFill>
                  <a:srgbClr val="FFFFFF"/>
                </a:solidFill>
                <a:latin typeface="Glacial Indifference"/>
              </a:rPr>
              <a:t>Envision success</a:t>
            </a:r>
          </a:p>
          <a:p>
            <a:pPr marL="696704" lvl="1" indent="-348352">
              <a:lnSpc>
                <a:spcPts val="3872"/>
              </a:lnSpc>
              <a:buFont typeface="Arial"/>
              <a:buChar char="•"/>
            </a:pPr>
            <a:r>
              <a:rPr lang="en-US" sz="3226">
                <a:solidFill>
                  <a:srgbClr val="FFFFFF"/>
                </a:solidFill>
                <a:latin typeface="Glacial Indifference"/>
              </a:rPr>
              <a:t>Get a good night’s sleep before the exam</a:t>
            </a:r>
          </a:p>
          <a:p>
            <a:pPr marL="696704" lvl="1" indent="-348352">
              <a:lnSpc>
                <a:spcPts val="3872"/>
              </a:lnSpc>
              <a:buFont typeface="Arial"/>
              <a:buChar char="•"/>
            </a:pPr>
            <a:r>
              <a:rPr lang="en-US" sz="3226">
                <a:solidFill>
                  <a:srgbClr val="FFFFFF"/>
                </a:solidFill>
                <a:latin typeface="Glacial Indifference"/>
              </a:rPr>
              <a:t>Practice coping strategies such as:</a:t>
            </a:r>
          </a:p>
          <a:p>
            <a:pPr marL="1393408" lvl="2" indent="-464469">
              <a:lnSpc>
                <a:spcPts val="3872"/>
              </a:lnSpc>
              <a:buFont typeface="Arial"/>
              <a:buChar char="⚬"/>
            </a:pPr>
            <a:r>
              <a:rPr lang="en-US" sz="3226">
                <a:solidFill>
                  <a:srgbClr val="FFFFFF"/>
                </a:solidFill>
                <a:latin typeface="Glacial Indifference"/>
              </a:rPr>
              <a:t>calming breathing</a:t>
            </a:r>
          </a:p>
          <a:p>
            <a:pPr marL="1393408" lvl="2" indent="-464469">
              <a:lnSpc>
                <a:spcPts val="3872"/>
              </a:lnSpc>
              <a:buFont typeface="Arial"/>
              <a:buChar char="⚬"/>
            </a:pPr>
            <a:r>
              <a:rPr lang="en-US" sz="3226">
                <a:solidFill>
                  <a:srgbClr val="FFFFFF"/>
                </a:solidFill>
                <a:latin typeface="Glacial Indifference"/>
              </a:rPr>
              <a:t>Self-calming via progressive muscle relaxation</a:t>
            </a:r>
          </a:p>
          <a:p>
            <a:pPr marL="1393408" lvl="2" indent="-464469">
              <a:lnSpc>
                <a:spcPts val="3872"/>
              </a:lnSpc>
              <a:buFont typeface="Arial"/>
              <a:buChar char="⚬"/>
            </a:pPr>
            <a:r>
              <a:rPr lang="en-US" sz="3226">
                <a:solidFill>
                  <a:srgbClr val="FFFFFF"/>
                </a:solidFill>
                <a:latin typeface="Glacial Indifference"/>
              </a:rPr>
              <a:t>positive thoughts</a:t>
            </a:r>
          </a:p>
        </p:txBody>
      </p:sp>
      <p:sp>
        <p:nvSpPr>
          <p:cNvPr id="6" name="TextBox 6"/>
          <p:cNvSpPr txBox="1"/>
          <p:nvPr/>
        </p:nvSpPr>
        <p:spPr>
          <a:xfrm>
            <a:off x="2798420" y="10025063"/>
            <a:ext cx="7640980" cy="192360"/>
          </a:xfrm>
          <a:prstGeom prst="rect">
            <a:avLst/>
          </a:prstGeom>
        </p:spPr>
        <p:txBody>
          <a:bodyPr wrap="square" lIns="0" tIns="0" rIns="0" bIns="0" rtlCol="0" anchor="t">
            <a:spAutoFit/>
          </a:bodyPr>
          <a:lstStyle/>
          <a:p>
            <a:pPr algn="ctr">
              <a:lnSpc>
                <a:spcPts val="1500"/>
              </a:lnSpc>
              <a:spcBef>
                <a:spcPct val="0"/>
              </a:spcBef>
            </a:pPr>
            <a:r>
              <a:rPr lang="en-US" sz="1500" dirty="0">
                <a:solidFill>
                  <a:srgbClr val="FFFFFF"/>
                </a:solidFill>
                <a:latin typeface="Fraunces Thin"/>
              </a:rPr>
              <a:t>*Information Source: Johns Hopkins All Children’s Hospital/J. Katzenstein, Ph.D.</a:t>
            </a:r>
          </a:p>
        </p:txBody>
      </p:sp>
      <p:sp>
        <p:nvSpPr>
          <p:cNvPr id="7" name="TextBox 7"/>
          <p:cNvSpPr txBox="1"/>
          <p:nvPr/>
        </p:nvSpPr>
        <p:spPr>
          <a:xfrm>
            <a:off x="8427369" y="3905250"/>
            <a:ext cx="9419355" cy="1163780"/>
          </a:xfrm>
          <a:prstGeom prst="rect">
            <a:avLst/>
          </a:prstGeom>
        </p:spPr>
        <p:txBody>
          <a:bodyPr wrap="square" lIns="0" tIns="0" rIns="0" bIns="0" rtlCol="0" anchor="t">
            <a:spAutoFit/>
          </a:bodyPr>
          <a:lstStyle/>
          <a:p>
            <a:pPr marL="0" lvl="0" indent="0" algn="ctr">
              <a:lnSpc>
                <a:spcPts val="9713"/>
              </a:lnSpc>
              <a:spcBef>
                <a:spcPct val="0"/>
              </a:spcBef>
            </a:pPr>
            <a:r>
              <a:rPr lang="en-US" sz="6000" dirty="0">
                <a:solidFill>
                  <a:srgbClr val="FFFFFF"/>
                </a:solidFill>
                <a:latin typeface="Segoe Script" panose="030B0504020000000003" pitchFamily="66" charset="0"/>
              </a:rPr>
              <a:t>Test Anxiety Strategies</a:t>
            </a:r>
          </a:p>
        </p:txBody>
      </p:sp>
      <p:sp>
        <p:nvSpPr>
          <p:cNvPr id="8" name="Freeform 8"/>
          <p:cNvSpPr/>
          <p:nvPr/>
        </p:nvSpPr>
        <p:spPr>
          <a:xfrm rot="-3906645">
            <a:off x="-331171" y="6611043"/>
            <a:ext cx="5262879" cy="4545812"/>
          </a:xfrm>
          <a:custGeom>
            <a:avLst/>
            <a:gdLst/>
            <a:ahLst/>
            <a:cxnLst/>
            <a:rect l="l" t="t" r="r" b="b"/>
            <a:pathLst>
              <a:path w="5262879" h="4545812">
                <a:moveTo>
                  <a:pt x="0" y="0"/>
                </a:moveTo>
                <a:lnTo>
                  <a:pt x="5262879" y="0"/>
                </a:lnTo>
                <a:lnTo>
                  <a:pt x="5262879" y="4545812"/>
                </a:lnTo>
                <a:lnTo>
                  <a:pt x="0" y="4545812"/>
                </a:lnTo>
                <a:lnTo>
                  <a:pt x="0" y="0"/>
                </a:lnTo>
                <a:close/>
              </a:path>
            </a:pathLst>
          </a:custGeom>
          <a:blipFill>
            <a:blip r:embed="rId3"/>
            <a:stretch>
              <a:fillRect/>
            </a:stretch>
          </a:blipFill>
        </p:spPr>
      </p:sp>
      <p:sp>
        <p:nvSpPr>
          <p:cNvPr id="9" name="Freeform 9"/>
          <p:cNvSpPr/>
          <p:nvPr/>
        </p:nvSpPr>
        <p:spPr>
          <a:xfrm rot="6810193">
            <a:off x="12359752" y="-792875"/>
            <a:ext cx="5709584" cy="4931653"/>
          </a:xfrm>
          <a:custGeom>
            <a:avLst/>
            <a:gdLst/>
            <a:ahLst/>
            <a:cxnLst/>
            <a:rect l="l" t="t" r="r" b="b"/>
            <a:pathLst>
              <a:path w="5709584" h="4931653">
                <a:moveTo>
                  <a:pt x="0" y="0"/>
                </a:moveTo>
                <a:lnTo>
                  <a:pt x="5709584" y="0"/>
                </a:lnTo>
                <a:lnTo>
                  <a:pt x="5709584" y="4931653"/>
                </a:lnTo>
                <a:lnTo>
                  <a:pt x="0" y="4931653"/>
                </a:lnTo>
                <a:lnTo>
                  <a:pt x="0" y="0"/>
                </a:lnTo>
                <a:close/>
              </a:path>
            </a:pathLst>
          </a:custGeom>
          <a:blipFill>
            <a:blip r:embed="rId3"/>
            <a:stretch>
              <a:fillRect/>
            </a:stretch>
          </a:blipFill>
        </p:spPr>
      </p:sp>
      <p:sp>
        <p:nvSpPr>
          <p:cNvPr id="10" name="Freeform 10"/>
          <p:cNvSpPr/>
          <p:nvPr/>
        </p:nvSpPr>
        <p:spPr>
          <a:xfrm rot="3223086">
            <a:off x="-191727" y="7858960"/>
            <a:ext cx="2944312" cy="2049977"/>
          </a:xfrm>
          <a:custGeom>
            <a:avLst/>
            <a:gdLst/>
            <a:ahLst/>
            <a:cxnLst/>
            <a:rect l="l" t="t" r="r" b="b"/>
            <a:pathLst>
              <a:path w="2944312" h="2049977">
                <a:moveTo>
                  <a:pt x="0" y="0"/>
                </a:moveTo>
                <a:lnTo>
                  <a:pt x="2944313" y="0"/>
                </a:lnTo>
                <a:lnTo>
                  <a:pt x="2944313" y="2049978"/>
                </a:lnTo>
                <a:lnTo>
                  <a:pt x="0" y="2049978"/>
                </a:lnTo>
                <a:lnTo>
                  <a:pt x="0" y="0"/>
                </a:lnTo>
                <a:close/>
              </a:path>
            </a:pathLst>
          </a:custGeom>
          <a:blipFill>
            <a:blip r:embed="rId4"/>
            <a:stretch>
              <a:fillRect/>
            </a:stretch>
          </a:blipFill>
        </p:spPr>
      </p:sp>
      <p:sp>
        <p:nvSpPr>
          <p:cNvPr id="11" name="Freeform 11"/>
          <p:cNvSpPr/>
          <p:nvPr/>
        </p:nvSpPr>
        <p:spPr>
          <a:xfrm rot="-7553148">
            <a:off x="14795391" y="647963"/>
            <a:ext cx="2944312" cy="2049977"/>
          </a:xfrm>
          <a:custGeom>
            <a:avLst/>
            <a:gdLst/>
            <a:ahLst/>
            <a:cxnLst/>
            <a:rect l="l" t="t" r="r" b="b"/>
            <a:pathLst>
              <a:path w="2944312" h="2049977">
                <a:moveTo>
                  <a:pt x="0" y="0"/>
                </a:moveTo>
                <a:lnTo>
                  <a:pt x="2944312" y="0"/>
                </a:lnTo>
                <a:lnTo>
                  <a:pt x="2944312" y="2049978"/>
                </a:lnTo>
                <a:lnTo>
                  <a:pt x="0" y="2049978"/>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sp>
        <p:nvSpPr>
          <p:cNvPr id="3" name="Freeform 3"/>
          <p:cNvSpPr/>
          <p:nvPr/>
        </p:nvSpPr>
        <p:spPr>
          <a:xfrm>
            <a:off x="11201400" y="3860289"/>
            <a:ext cx="8041466" cy="6875453"/>
          </a:xfrm>
          <a:custGeom>
            <a:avLst/>
            <a:gdLst/>
            <a:ahLst/>
            <a:cxnLst/>
            <a:rect l="l" t="t" r="r" b="b"/>
            <a:pathLst>
              <a:path w="8041466" h="6875453">
                <a:moveTo>
                  <a:pt x="0" y="0"/>
                </a:moveTo>
                <a:lnTo>
                  <a:pt x="8041466" y="0"/>
                </a:lnTo>
                <a:lnTo>
                  <a:pt x="8041466" y="6875453"/>
                </a:lnTo>
                <a:lnTo>
                  <a:pt x="0" y="6875453"/>
                </a:lnTo>
                <a:lnTo>
                  <a:pt x="0" y="0"/>
                </a:lnTo>
                <a:close/>
              </a:path>
            </a:pathLst>
          </a:custGeom>
          <a:blipFill>
            <a:blip r:embed="rId3"/>
            <a:stretch>
              <a:fillRect/>
            </a:stretch>
          </a:blipFill>
        </p:spPr>
      </p:sp>
      <p:sp>
        <p:nvSpPr>
          <p:cNvPr id="4" name="TextBox 4"/>
          <p:cNvSpPr txBox="1"/>
          <p:nvPr/>
        </p:nvSpPr>
        <p:spPr>
          <a:xfrm>
            <a:off x="9872299" y="350619"/>
            <a:ext cx="7387001" cy="2105025"/>
          </a:xfrm>
          <a:prstGeom prst="rect">
            <a:avLst/>
          </a:prstGeom>
        </p:spPr>
        <p:txBody>
          <a:bodyPr lIns="0" tIns="0" rIns="0" bIns="0" rtlCol="0" anchor="t">
            <a:spAutoFit/>
          </a:bodyPr>
          <a:lstStyle/>
          <a:p>
            <a:pPr algn="ctr">
              <a:lnSpc>
                <a:spcPts val="3360"/>
              </a:lnSpc>
            </a:pPr>
            <a:r>
              <a:rPr lang="en-US" sz="2800">
                <a:solidFill>
                  <a:srgbClr val="000000"/>
                </a:solidFill>
                <a:latin typeface="Public Sans Italics"/>
              </a:rPr>
              <a:t>Anxiety can take many difference forms. </a:t>
            </a:r>
          </a:p>
          <a:p>
            <a:pPr algn="ctr">
              <a:lnSpc>
                <a:spcPts val="3360"/>
              </a:lnSpc>
            </a:pPr>
            <a:r>
              <a:rPr lang="en-US" sz="2800">
                <a:solidFill>
                  <a:srgbClr val="000000"/>
                </a:solidFill>
                <a:latin typeface="Public Sans Italics"/>
              </a:rPr>
              <a:t>Some are more physical, some are more </a:t>
            </a:r>
          </a:p>
          <a:p>
            <a:pPr algn="ctr">
              <a:lnSpc>
                <a:spcPts val="3360"/>
              </a:lnSpc>
            </a:pPr>
            <a:r>
              <a:rPr lang="en-US" sz="2800">
                <a:solidFill>
                  <a:srgbClr val="000000"/>
                </a:solidFill>
                <a:latin typeface="Public Sans Italics"/>
              </a:rPr>
              <a:t>related to mental worry, and some </a:t>
            </a:r>
          </a:p>
          <a:p>
            <a:pPr algn="ctr">
              <a:lnSpc>
                <a:spcPts val="3360"/>
              </a:lnSpc>
            </a:pPr>
            <a:r>
              <a:rPr lang="en-US" sz="2800">
                <a:solidFill>
                  <a:srgbClr val="000000"/>
                </a:solidFill>
                <a:latin typeface="Public Sans Italics"/>
              </a:rPr>
              <a:t>only present in specific situations.</a:t>
            </a:r>
          </a:p>
          <a:p>
            <a:pPr algn="ctr">
              <a:lnSpc>
                <a:spcPts val="3360"/>
              </a:lnSpc>
            </a:pPr>
            <a:endParaRPr lang="en-US" sz="2800">
              <a:solidFill>
                <a:srgbClr val="000000"/>
              </a:solidFill>
              <a:latin typeface="Public Sans Italics"/>
            </a:endParaRPr>
          </a:p>
        </p:txBody>
      </p:sp>
      <p:sp>
        <p:nvSpPr>
          <p:cNvPr id="5" name="TextBox 5"/>
          <p:cNvSpPr txBox="1"/>
          <p:nvPr/>
        </p:nvSpPr>
        <p:spPr>
          <a:xfrm>
            <a:off x="76200" y="229777"/>
            <a:ext cx="9796099" cy="1510029"/>
          </a:xfrm>
          <a:prstGeom prst="rect">
            <a:avLst/>
          </a:prstGeom>
        </p:spPr>
        <p:txBody>
          <a:bodyPr wrap="square" lIns="0" tIns="0" rIns="0" bIns="0" rtlCol="0" anchor="t">
            <a:spAutoFit/>
          </a:bodyPr>
          <a:lstStyle/>
          <a:p>
            <a:pPr algn="ctr">
              <a:lnSpc>
                <a:spcPts val="12509"/>
              </a:lnSpc>
              <a:spcBef>
                <a:spcPct val="0"/>
              </a:spcBef>
            </a:pPr>
            <a:r>
              <a:rPr lang="en-US" sz="8000" dirty="0">
                <a:solidFill>
                  <a:srgbClr val="000000"/>
                </a:solidFill>
                <a:latin typeface="Segoe Script" panose="030B0504020000000003" pitchFamily="66" charset="0"/>
              </a:rPr>
              <a:t>Forms of Anxiety</a:t>
            </a:r>
          </a:p>
        </p:txBody>
      </p:sp>
      <p:sp>
        <p:nvSpPr>
          <p:cNvPr id="6" name="TextBox 6"/>
          <p:cNvSpPr txBox="1"/>
          <p:nvPr/>
        </p:nvSpPr>
        <p:spPr>
          <a:xfrm>
            <a:off x="579270" y="2188548"/>
            <a:ext cx="11802739" cy="7796828"/>
          </a:xfrm>
          <a:prstGeom prst="rect">
            <a:avLst/>
          </a:prstGeom>
        </p:spPr>
        <p:txBody>
          <a:bodyPr lIns="0" tIns="0" rIns="0" bIns="0" rtlCol="0" anchor="t">
            <a:spAutoFit/>
          </a:bodyPr>
          <a:lstStyle/>
          <a:p>
            <a:pPr>
              <a:lnSpc>
                <a:spcPts val="3406"/>
              </a:lnSpc>
              <a:spcBef>
                <a:spcPct val="0"/>
              </a:spcBef>
            </a:pPr>
            <a:r>
              <a:rPr lang="en-US" sz="2838" u="sng">
                <a:solidFill>
                  <a:srgbClr val="000000"/>
                </a:solidFill>
                <a:latin typeface="Glacial Indifference Bold"/>
              </a:rPr>
              <a:t>Social Anxiety</a:t>
            </a:r>
          </a:p>
          <a:p>
            <a:pPr marL="612890" lvl="1" indent="-306445">
              <a:lnSpc>
                <a:spcPts val="3406"/>
              </a:lnSpc>
              <a:buFont typeface="Arial"/>
              <a:buChar char="•"/>
            </a:pPr>
            <a:r>
              <a:rPr lang="en-US" sz="2838">
                <a:solidFill>
                  <a:srgbClr val="000000"/>
                </a:solidFill>
                <a:latin typeface="Glacial Indifference"/>
              </a:rPr>
              <a:t>Fear of being negatively judged or rejected by other people.</a:t>
            </a:r>
          </a:p>
          <a:p>
            <a:pPr marL="612890" lvl="1" indent="-306445">
              <a:lnSpc>
                <a:spcPts val="3406"/>
              </a:lnSpc>
              <a:buFont typeface="Arial"/>
              <a:buChar char="•"/>
            </a:pPr>
            <a:r>
              <a:rPr lang="en-US" sz="2838">
                <a:solidFill>
                  <a:srgbClr val="000000"/>
                </a:solidFill>
                <a:latin typeface="Glacial Indifference"/>
              </a:rPr>
              <a:t>Worry about acting “stupid” or boring.</a:t>
            </a:r>
          </a:p>
          <a:p>
            <a:pPr marL="612890" lvl="1" indent="-306445">
              <a:lnSpc>
                <a:spcPts val="3406"/>
              </a:lnSpc>
              <a:buFont typeface="Arial"/>
              <a:buChar char="•"/>
            </a:pPr>
            <a:r>
              <a:rPr lang="en-US" sz="2838">
                <a:solidFill>
                  <a:srgbClr val="000000"/>
                </a:solidFill>
                <a:latin typeface="Glacial Indifference"/>
              </a:rPr>
              <a:t>Fears and worry can cause avoidance of social interactions.</a:t>
            </a:r>
          </a:p>
          <a:p>
            <a:pPr>
              <a:lnSpc>
                <a:spcPts val="3406"/>
              </a:lnSpc>
              <a:spcBef>
                <a:spcPct val="0"/>
              </a:spcBef>
            </a:pPr>
            <a:endParaRPr lang="en-US" sz="2838">
              <a:solidFill>
                <a:srgbClr val="000000"/>
              </a:solidFill>
              <a:latin typeface="Glacial Indifference"/>
            </a:endParaRPr>
          </a:p>
          <a:p>
            <a:pPr>
              <a:lnSpc>
                <a:spcPts val="3406"/>
              </a:lnSpc>
              <a:spcBef>
                <a:spcPct val="0"/>
              </a:spcBef>
            </a:pPr>
            <a:r>
              <a:rPr lang="en-US" sz="2838" u="sng">
                <a:solidFill>
                  <a:srgbClr val="000000"/>
                </a:solidFill>
                <a:latin typeface="Glacial Indifference Bold"/>
              </a:rPr>
              <a:t>Generalized Anxiety Disorder</a:t>
            </a:r>
          </a:p>
          <a:p>
            <a:pPr marL="612890" lvl="1" indent="-306445">
              <a:lnSpc>
                <a:spcPts val="3406"/>
              </a:lnSpc>
              <a:buFont typeface="Arial"/>
              <a:buChar char="•"/>
            </a:pPr>
            <a:r>
              <a:rPr lang="en-US" sz="2838">
                <a:solidFill>
                  <a:srgbClr val="000000"/>
                </a:solidFill>
                <a:latin typeface="Glacial Indifference"/>
              </a:rPr>
              <a:t>Worrying excessively about everyday things like home, school, or friends.</a:t>
            </a:r>
          </a:p>
          <a:p>
            <a:pPr marL="612890" lvl="1" indent="-306445">
              <a:lnSpc>
                <a:spcPts val="3406"/>
              </a:lnSpc>
              <a:buFont typeface="Arial"/>
              <a:buChar char="•"/>
            </a:pPr>
            <a:r>
              <a:rPr lang="en-US" sz="2838">
                <a:solidFill>
                  <a:srgbClr val="000000"/>
                </a:solidFill>
                <a:latin typeface="Glacial Indifference"/>
              </a:rPr>
              <a:t>These worries are difficult to control.</a:t>
            </a:r>
          </a:p>
          <a:p>
            <a:pPr>
              <a:lnSpc>
                <a:spcPts val="3406"/>
              </a:lnSpc>
              <a:spcBef>
                <a:spcPct val="0"/>
              </a:spcBef>
            </a:pPr>
            <a:endParaRPr lang="en-US" sz="2838">
              <a:solidFill>
                <a:srgbClr val="000000"/>
              </a:solidFill>
              <a:latin typeface="Glacial Indifference"/>
            </a:endParaRPr>
          </a:p>
          <a:p>
            <a:pPr>
              <a:lnSpc>
                <a:spcPts val="3406"/>
              </a:lnSpc>
              <a:spcBef>
                <a:spcPct val="0"/>
              </a:spcBef>
            </a:pPr>
            <a:r>
              <a:rPr lang="en-US" sz="2838" u="sng">
                <a:solidFill>
                  <a:srgbClr val="000000"/>
                </a:solidFill>
                <a:latin typeface="Glacial Indifference Bold"/>
              </a:rPr>
              <a:t>Panic Attacks</a:t>
            </a:r>
          </a:p>
          <a:p>
            <a:pPr marL="612890" lvl="1" indent="-306445">
              <a:lnSpc>
                <a:spcPts val="3406"/>
              </a:lnSpc>
              <a:buFont typeface="Arial"/>
              <a:buChar char="•"/>
            </a:pPr>
            <a:r>
              <a:rPr lang="en-US" sz="2838">
                <a:solidFill>
                  <a:srgbClr val="000000"/>
                </a:solidFill>
                <a:latin typeface="Glacial Indifference"/>
              </a:rPr>
              <a:t>Panic Attacks are the physical manifestation of anxiety.</a:t>
            </a:r>
          </a:p>
          <a:p>
            <a:pPr marL="612890" lvl="1" indent="-306445">
              <a:lnSpc>
                <a:spcPts val="3406"/>
              </a:lnSpc>
              <a:buFont typeface="Arial"/>
              <a:buChar char="•"/>
            </a:pPr>
            <a:r>
              <a:rPr lang="en-US" sz="2838">
                <a:solidFill>
                  <a:srgbClr val="000000"/>
                </a:solidFill>
                <a:latin typeface="Glacial Indifference"/>
              </a:rPr>
              <a:t>Physical symptoms of panic attacks include: headaches, feeling like you’re outside of yourself looking in, dizziness, stomachaches, nausea, rapid breathing, quick heart rate; tense muscles, sweating, and shakiness.</a:t>
            </a:r>
          </a:p>
          <a:p>
            <a:pPr marL="612890" lvl="1" indent="-306445">
              <a:lnSpc>
                <a:spcPts val="3406"/>
              </a:lnSpc>
              <a:buFont typeface="Arial"/>
              <a:buChar char="•"/>
            </a:pPr>
            <a:r>
              <a:rPr lang="en-US" sz="2838">
                <a:solidFill>
                  <a:srgbClr val="000000"/>
                </a:solidFill>
                <a:latin typeface="Glacial Indifference"/>
              </a:rPr>
              <a:t>Panic Attacks always have a trigger, but can feel totally random. </a:t>
            </a:r>
          </a:p>
          <a:p>
            <a:pPr marL="612890" lvl="1" indent="-306445">
              <a:lnSpc>
                <a:spcPts val="3406"/>
              </a:lnSpc>
              <a:buFont typeface="Arial"/>
              <a:buChar char="•"/>
            </a:pPr>
            <a:r>
              <a:rPr lang="en-US" sz="2838">
                <a:solidFill>
                  <a:srgbClr val="000000"/>
                </a:solidFill>
                <a:latin typeface="Glacial Indifference"/>
              </a:rPr>
              <a:t>A panic attack is not a heart attack and it won’t make a person suffocate.</a:t>
            </a:r>
          </a:p>
        </p:txBody>
      </p:sp>
      <p:sp>
        <p:nvSpPr>
          <p:cNvPr id="7" name="TextBox 7"/>
          <p:cNvSpPr txBox="1"/>
          <p:nvPr/>
        </p:nvSpPr>
        <p:spPr>
          <a:xfrm>
            <a:off x="8750116" y="9786939"/>
            <a:ext cx="8162963" cy="349249"/>
          </a:xfrm>
          <a:prstGeom prst="rect">
            <a:avLst/>
          </a:prstGeom>
        </p:spPr>
        <p:txBody>
          <a:bodyPr lIns="0" tIns="0" rIns="0" bIns="0" rtlCol="0" anchor="t">
            <a:spAutoFit/>
          </a:bodyPr>
          <a:lstStyle/>
          <a:p>
            <a:pPr algn="ctr">
              <a:lnSpc>
                <a:spcPts val="2800"/>
              </a:lnSpc>
            </a:pPr>
            <a:r>
              <a:rPr lang="en-US" sz="2000" dirty="0">
                <a:solidFill>
                  <a:srgbClr val="FFFFFF"/>
                </a:solidFill>
                <a:latin typeface="Canva Sans 1"/>
              </a:rPr>
              <a:t>*Information source: Anxiety Relief for Teens/Regine </a:t>
            </a:r>
            <a:r>
              <a:rPr lang="en-US" sz="2000" dirty="0" err="1">
                <a:solidFill>
                  <a:srgbClr val="FFFFFF"/>
                </a:solidFill>
                <a:latin typeface="Canva Sans 1"/>
              </a:rPr>
              <a:t>Galanti</a:t>
            </a:r>
            <a:r>
              <a:rPr lang="en-US" sz="2000" dirty="0">
                <a:solidFill>
                  <a:srgbClr val="FFFFFF"/>
                </a:solidFill>
                <a:latin typeface="Canva Sans 1"/>
              </a:rPr>
              <a:t>, PhD.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sp>
        <p:nvSpPr>
          <p:cNvPr id="3" name="TextBox 3"/>
          <p:cNvSpPr txBox="1"/>
          <p:nvPr/>
        </p:nvSpPr>
        <p:spPr>
          <a:xfrm>
            <a:off x="579270" y="229777"/>
            <a:ext cx="16680030" cy="1510029"/>
          </a:xfrm>
          <a:prstGeom prst="rect">
            <a:avLst/>
          </a:prstGeom>
        </p:spPr>
        <p:txBody>
          <a:bodyPr lIns="0" tIns="0" rIns="0" bIns="0" rtlCol="0" anchor="t">
            <a:spAutoFit/>
          </a:bodyPr>
          <a:lstStyle/>
          <a:p>
            <a:pPr algn="ctr">
              <a:lnSpc>
                <a:spcPts val="12509"/>
              </a:lnSpc>
              <a:spcBef>
                <a:spcPct val="0"/>
              </a:spcBef>
            </a:pPr>
            <a:r>
              <a:rPr lang="en-US" sz="8000" dirty="0">
                <a:solidFill>
                  <a:srgbClr val="000000"/>
                </a:solidFill>
                <a:latin typeface="Segoe Script" panose="030B0504020000000003" pitchFamily="66" charset="0"/>
              </a:rPr>
              <a:t>Forms of Anxiety Continued</a:t>
            </a:r>
          </a:p>
        </p:txBody>
      </p:sp>
      <p:sp>
        <p:nvSpPr>
          <p:cNvPr id="4" name="TextBox 4"/>
          <p:cNvSpPr txBox="1"/>
          <p:nvPr/>
        </p:nvSpPr>
        <p:spPr>
          <a:xfrm>
            <a:off x="579270" y="2339360"/>
            <a:ext cx="11802739" cy="7296150"/>
          </a:xfrm>
          <a:prstGeom prst="rect">
            <a:avLst/>
          </a:prstGeom>
        </p:spPr>
        <p:txBody>
          <a:bodyPr lIns="0" tIns="0" rIns="0" bIns="0" rtlCol="0" anchor="t">
            <a:spAutoFit/>
          </a:bodyPr>
          <a:lstStyle/>
          <a:p>
            <a:pPr>
              <a:lnSpc>
                <a:spcPts val="3406"/>
              </a:lnSpc>
              <a:spcBef>
                <a:spcPct val="0"/>
              </a:spcBef>
            </a:pPr>
            <a:r>
              <a:rPr lang="en-US" sz="2838" u="sng">
                <a:solidFill>
                  <a:srgbClr val="000000"/>
                </a:solidFill>
                <a:latin typeface="Glacial Indifference Bold"/>
              </a:rPr>
              <a:t>Phobias</a:t>
            </a:r>
          </a:p>
          <a:p>
            <a:pPr marL="612891" lvl="1" indent="-306445">
              <a:lnSpc>
                <a:spcPts val="3406"/>
              </a:lnSpc>
              <a:buFont typeface="Arial"/>
              <a:buChar char="•"/>
            </a:pPr>
            <a:r>
              <a:rPr lang="en-US" sz="2838">
                <a:solidFill>
                  <a:srgbClr val="000000"/>
                </a:solidFill>
                <a:latin typeface="Glacial Indifference"/>
              </a:rPr>
              <a:t>Intense fears of specific situations, often to the point of being irrational because the fear doesn’t match the reality of the threat.</a:t>
            </a:r>
          </a:p>
          <a:p>
            <a:pPr marL="612891" lvl="1" indent="-306445">
              <a:lnSpc>
                <a:spcPts val="3406"/>
              </a:lnSpc>
              <a:buFont typeface="Arial"/>
              <a:buChar char="•"/>
            </a:pPr>
            <a:r>
              <a:rPr lang="en-US" sz="2838">
                <a:solidFill>
                  <a:srgbClr val="000000"/>
                </a:solidFill>
                <a:latin typeface="Glacial Indifference"/>
              </a:rPr>
              <a:t>Phobias typically focus on animals, insects, germs, extreme weather, or enclosed spaces.</a:t>
            </a:r>
          </a:p>
          <a:p>
            <a:pPr>
              <a:lnSpc>
                <a:spcPts val="3406"/>
              </a:lnSpc>
              <a:spcBef>
                <a:spcPct val="0"/>
              </a:spcBef>
            </a:pPr>
            <a:endParaRPr lang="en-US" sz="2838">
              <a:solidFill>
                <a:srgbClr val="000000"/>
              </a:solidFill>
              <a:latin typeface="Glacial Indifference"/>
            </a:endParaRPr>
          </a:p>
          <a:p>
            <a:pPr>
              <a:lnSpc>
                <a:spcPts val="3406"/>
              </a:lnSpc>
              <a:spcBef>
                <a:spcPct val="0"/>
              </a:spcBef>
            </a:pPr>
            <a:r>
              <a:rPr lang="en-US" sz="2838" u="sng">
                <a:solidFill>
                  <a:srgbClr val="000000"/>
                </a:solidFill>
                <a:latin typeface="Glacial Indifference Bold"/>
              </a:rPr>
              <a:t>Separation Anxiety</a:t>
            </a:r>
          </a:p>
          <a:p>
            <a:pPr marL="612891" lvl="1" indent="-306445">
              <a:lnSpc>
                <a:spcPts val="3406"/>
              </a:lnSpc>
              <a:buFont typeface="Arial"/>
              <a:buChar char="•"/>
            </a:pPr>
            <a:r>
              <a:rPr lang="en-US" sz="2838">
                <a:solidFill>
                  <a:srgbClr val="000000"/>
                </a:solidFill>
                <a:latin typeface="Glacial Indifference"/>
              </a:rPr>
              <a:t>Fear of being away from people to whom the person feels close, typically his/her parents.</a:t>
            </a:r>
          </a:p>
          <a:p>
            <a:pPr marL="612891" lvl="1" indent="-306445">
              <a:lnSpc>
                <a:spcPts val="3406"/>
              </a:lnSpc>
              <a:buFont typeface="Arial"/>
              <a:buChar char="•"/>
            </a:pPr>
            <a:r>
              <a:rPr lang="en-US" sz="2838">
                <a:solidFill>
                  <a:srgbClr val="000000"/>
                </a:solidFill>
                <a:latin typeface="Glacial Indifference"/>
              </a:rPr>
              <a:t>Imagine the worst will happen when apart.</a:t>
            </a:r>
          </a:p>
          <a:p>
            <a:pPr>
              <a:lnSpc>
                <a:spcPts val="3406"/>
              </a:lnSpc>
            </a:pPr>
            <a:endParaRPr lang="en-US" sz="2838">
              <a:solidFill>
                <a:srgbClr val="000000"/>
              </a:solidFill>
              <a:latin typeface="Glacial Indifference"/>
            </a:endParaRPr>
          </a:p>
          <a:p>
            <a:pPr>
              <a:lnSpc>
                <a:spcPts val="3406"/>
              </a:lnSpc>
            </a:pPr>
            <a:r>
              <a:rPr lang="en-US" sz="2838" u="sng">
                <a:solidFill>
                  <a:srgbClr val="000000"/>
                </a:solidFill>
                <a:latin typeface="Glacial Indifference Bold"/>
              </a:rPr>
              <a:t>Obsessive-Compulsive Disorder</a:t>
            </a:r>
          </a:p>
          <a:p>
            <a:pPr marL="612891" lvl="1" indent="-306445">
              <a:lnSpc>
                <a:spcPts val="3406"/>
              </a:lnSpc>
              <a:buFont typeface="Arial"/>
              <a:buChar char="•"/>
            </a:pPr>
            <a:r>
              <a:rPr lang="en-US" sz="2838">
                <a:solidFill>
                  <a:srgbClr val="000000"/>
                </a:solidFill>
                <a:latin typeface="Glacial Indifference"/>
              </a:rPr>
              <a:t>Involves thoughts that stick in the person’s head and causes distress. Thoughts become obsessive which causes a behavior (a compulsion). </a:t>
            </a:r>
          </a:p>
          <a:p>
            <a:pPr marL="612891" lvl="1" indent="-306445">
              <a:lnSpc>
                <a:spcPts val="3406"/>
              </a:lnSpc>
              <a:buFont typeface="Arial"/>
              <a:buChar char="•"/>
            </a:pPr>
            <a:r>
              <a:rPr lang="en-US" sz="2838">
                <a:solidFill>
                  <a:srgbClr val="000000"/>
                </a:solidFill>
                <a:latin typeface="Glacial Indifference"/>
              </a:rPr>
              <a:t>The compulsive behavior makes the person feel better for the short term, but can lead to more obsessions that only make him/her more anxious and produces more compulsions.</a:t>
            </a:r>
          </a:p>
        </p:txBody>
      </p:sp>
      <p:sp>
        <p:nvSpPr>
          <p:cNvPr id="5" name="TextBox 5"/>
          <p:cNvSpPr txBox="1"/>
          <p:nvPr/>
        </p:nvSpPr>
        <p:spPr>
          <a:xfrm>
            <a:off x="8300527" y="9904413"/>
            <a:ext cx="8162963" cy="349249"/>
          </a:xfrm>
          <a:prstGeom prst="rect">
            <a:avLst/>
          </a:prstGeom>
        </p:spPr>
        <p:txBody>
          <a:bodyPr lIns="0" tIns="0" rIns="0" bIns="0" rtlCol="0" anchor="t">
            <a:spAutoFit/>
          </a:bodyPr>
          <a:lstStyle/>
          <a:p>
            <a:pPr algn="ctr">
              <a:lnSpc>
                <a:spcPts val="2800"/>
              </a:lnSpc>
            </a:pPr>
            <a:r>
              <a:rPr lang="en-US" sz="2000" dirty="0">
                <a:solidFill>
                  <a:srgbClr val="FFFFFF"/>
                </a:solidFill>
                <a:latin typeface="Canva Sans 1"/>
              </a:rPr>
              <a:t>*Information source: Anxiety Relief for Teens/Regine </a:t>
            </a:r>
            <a:r>
              <a:rPr lang="en-US" sz="2000" dirty="0" err="1">
                <a:solidFill>
                  <a:srgbClr val="FFFFFF"/>
                </a:solidFill>
                <a:latin typeface="Canva Sans 1"/>
              </a:rPr>
              <a:t>Galanti</a:t>
            </a:r>
            <a:r>
              <a:rPr lang="en-US" sz="2000" dirty="0">
                <a:solidFill>
                  <a:srgbClr val="FFFFFF"/>
                </a:solidFill>
                <a:latin typeface="Canva Sans 1"/>
              </a:rPr>
              <a:t>, PhD.</a:t>
            </a:r>
          </a:p>
        </p:txBody>
      </p:sp>
      <p:sp>
        <p:nvSpPr>
          <p:cNvPr id="6" name="Freeform 6"/>
          <p:cNvSpPr/>
          <p:nvPr/>
        </p:nvSpPr>
        <p:spPr>
          <a:xfrm>
            <a:off x="11114849" y="3903081"/>
            <a:ext cx="7791503" cy="6661735"/>
          </a:xfrm>
          <a:custGeom>
            <a:avLst/>
            <a:gdLst/>
            <a:ahLst/>
            <a:cxnLst/>
            <a:rect l="l" t="t" r="r" b="b"/>
            <a:pathLst>
              <a:path w="7791503" h="6661735">
                <a:moveTo>
                  <a:pt x="0" y="0"/>
                </a:moveTo>
                <a:lnTo>
                  <a:pt x="7791502" y="0"/>
                </a:lnTo>
                <a:lnTo>
                  <a:pt x="7791502" y="6661735"/>
                </a:lnTo>
                <a:lnTo>
                  <a:pt x="0" y="6661735"/>
                </a:lnTo>
                <a:lnTo>
                  <a:pt x="0" y="0"/>
                </a:lnTo>
                <a:close/>
              </a:path>
            </a:pathLst>
          </a:custGeom>
          <a:blipFill>
            <a:blip r:embed="rId3"/>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1214795">
            <a:off x="9097495" y="-1034607"/>
            <a:ext cx="12842007" cy="2736953"/>
          </a:xfrm>
          <a:custGeom>
            <a:avLst/>
            <a:gdLst/>
            <a:ahLst/>
            <a:cxnLst/>
            <a:rect l="l" t="t" r="r" b="b"/>
            <a:pathLst>
              <a:path w="12842007" h="2736953">
                <a:moveTo>
                  <a:pt x="0" y="0"/>
                </a:moveTo>
                <a:lnTo>
                  <a:pt x="12842007" y="0"/>
                </a:lnTo>
                <a:lnTo>
                  <a:pt x="12842007" y="2736952"/>
                </a:lnTo>
                <a:lnTo>
                  <a:pt x="0" y="2736952"/>
                </a:lnTo>
                <a:lnTo>
                  <a:pt x="0" y="0"/>
                </a:lnTo>
                <a:close/>
              </a:path>
            </a:pathLst>
          </a:custGeom>
          <a:blipFill>
            <a:blip r:embed="rId3"/>
            <a:stretch>
              <a:fillRect/>
            </a:stretch>
          </a:blipFill>
        </p:spPr>
      </p:sp>
      <p:sp>
        <p:nvSpPr>
          <p:cNvPr id="4" name="Freeform 4"/>
          <p:cNvSpPr/>
          <p:nvPr/>
        </p:nvSpPr>
        <p:spPr>
          <a:xfrm rot="944847">
            <a:off x="-2880150" y="8821830"/>
            <a:ext cx="12842007" cy="2736953"/>
          </a:xfrm>
          <a:custGeom>
            <a:avLst/>
            <a:gdLst/>
            <a:ahLst/>
            <a:cxnLst/>
            <a:rect l="l" t="t" r="r" b="b"/>
            <a:pathLst>
              <a:path w="12842007" h="2736953">
                <a:moveTo>
                  <a:pt x="0" y="0"/>
                </a:moveTo>
                <a:lnTo>
                  <a:pt x="12842007" y="0"/>
                </a:lnTo>
                <a:lnTo>
                  <a:pt x="12842007" y="2736953"/>
                </a:lnTo>
                <a:lnTo>
                  <a:pt x="0" y="2736953"/>
                </a:lnTo>
                <a:lnTo>
                  <a:pt x="0" y="0"/>
                </a:lnTo>
                <a:close/>
              </a:path>
            </a:pathLst>
          </a:custGeom>
          <a:blipFill>
            <a:blip r:embed="rId3"/>
            <a:stretch>
              <a:fillRect/>
            </a:stretch>
          </a:blipFill>
        </p:spPr>
      </p:sp>
      <p:sp>
        <p:nvSpPr>
          <p:cNvPr id="5" name="Freeform 5"/>
          <p:cNvSpPr/>
          <p:nvPr/>
        </p:nvSpPr>
        <p:spPr>
          <a:xfrm>
            <a:off x="0" y="0"/>
            <a:ext cx="9608617" cy="10317978"/>
          </a:xfrm>
          <a:custGeom>
            <a:avLst/>
            <a:gdLst/>
            <a:ahLst/>
            <a:cxnLst/>
            <a:rect l="l" t="t" r="r" b="b"/>
            <a:pathLst>
              <a:path w="9608617" h="10317978">
                <a:moveTo>
                  <a:pt x="0" y="0"/>
                </a:moveTo>
                <a:lnTo>
                  <a:pt x="9608617" y="0"/>
                </a:lnTo>
                <a:lnTo>
                  <a:pt x="9608617" y="10317978"/>
                </a:lnTo>
                <a:lnTo>
                  <a:pt x="0" y="10317978"/>
                </a:lnTo>
                <a:lnTo>
                  <a:pt x="0" y="0"/>
                </a:lnTo>
                <a:close/>
              </a:path>
            </a:pathLst>
          </a:custGeom>
          <a:blipFill>
            <a:blip r:embed="rId4"/>
            <a:stretch>
              <a:fillRect/>
            </a:stretch>
          </a:blipFill>
        </p:spPr>
      </p:sp>
      <p:sp>
        <p:nvSpPr>
          <p:cNvPr id="6" name="TextBox 6"/>
          <p:cNvSpPr txBox="1"/>
          <p:nvPr/>
        </p:nvSpPr>
        <p:spPr>
          <a:xfrm>
            <a:off x="1969659" y="1485900"/>
            <a:ext cx="6335418" cy="6668492"/>
          </a:xfrm>
          <a:prstGeom prst="rect">
            <a:avLst/>
          </a:prstGeom>
        </p:spPr>
        <p:txBody>
          <a:bodyPr lIns="0" tIns="0" rIns="0" bIns="0" rtlCol="0" anchor="t">
            <a:spAutoFit/>
          </a:bodyPr>
          <a:lstStyle/>
          <a:p>
            <a:pPr algn="ctr">
              <a:lnSpc>
                <a:spcPts val="12959"/>
              </a:lnSpc>
            </a:pPr>
            <a:r>
              <a:rPr lang="en-US" sz="8000" dirty="0">
                <a:solidFill>
                  <a:srgbClr val="FFFFFF"/>
                </a:solidFill>
                <a:latin typeface="Segoe Script" panose="030B0504020000000003" pitchFamily="66" charset="0"/>
              </a:rPr>
              <a:t>Signs &amp; Symptoms </a:t>
            </a:r>
          </a:p>
          <a:p>
            <a:pPr algn="ctr">
              <a:lnSpc>
                <a:spcPts val="12959"/>
              </a:lnSpc>
            </a:pPr>
            <a:r>
              <a:rPr lang="en-US" sz="8000" dirty="0">
                <a:solidFill>
                  <a:srgbClr val="FFFFFF"/>
                </a:solidFill>
                <a:latin typeface="Segoe Script" panose="030B0504020000000003" pitchFamily="66" charset="0"/>
              </a:rPr>
              <a:t>of Anxiety </a:t>
            </a:r>
          </a:p>
          <a:p>
            <a:pPr marL="0" lvl="0" indent="0" algn="ctr">
              <a:lnSpc>
                <a:spcPts val="12959"/>
              </a:lnSpc>
              <a:spcBef>
                <a:spcPct val="0"/>
              </a:spcBef>
            </a:pPr>
            <a:r>
              <a:rPr lang="en-US" sz="8000" dirty="0">
                <a:solidFill>
                  <a:srgbClr val="FFFFFF"/>
                </a:solidFill>
                <a:latin typeface="Segoe Script" panose="030B0504020000000003" pitchFamily="66" charset="0"/>
              </a:rPr>
              <a:t>in Teens</a:t>
            </a:r>
          </a:p>
        </p:txBody>
      </p:sp>
      <p:sp>
        <p:nvSpPr>
          <p:cNvPr id="7" name="TextBox 7"/>
          <p:cNvSpPr txBox="1"/>
          <p:nvPr/>
        </p:nvSpPr>
        <p:spPr>
          <a:xfrm>
            <a:off x="9608617" y="934714"/>
            <a:ext cx="7164659" cy="8448550"/>
          </a:xfrm>
          <a:prstGeom prst="rect">
            <a:avLst/>
          </a:prstGeom>
        </p:spPr>
        <p:txBody>
          <a:bodyPr lIns="0" tIns="0" rIns="0" bIns="0" rtlCol="0" anchor="t">
            <a:spAutoFit/>
          </a:bodyPr>
          <a:lstStyle/>
          <a:p>
            <a:pPr algn="ctr">
              <a:lnSpc>
                <a:spcPts val="5578"/>
              </a:lnSpc>
              <a:spcBef>
                <a:spcPct val="0"/>
              </a:spcBef>
            </a:pPr>
            <a:r>
              <a:rPr lang="en-US" sz="4648">
                <a:solidFill>
                  <a:srgbClr val="F4F3F3"/>
                </a:solidFill>
                <a:latin typeface="Glacial Indifference"/>
              </a:rPr>
              <a:t>Worries</a:t>
            </a:r>
          </a:p>
          <a:p>
            <a:pPr algn="ctr">
              <a:lnSpc>
                <a:spcPts val="5578"/>
              </a:lnSpc>
              <a:spcBef>
                <a:spcPct val="0"/>
              </a:spcBef>
            </a:pPr>
            <a:r>
              <a:rPr lang="en-US" sz="4648">
                <a:solidFill>
                  <a:srgbClr val="F4F3F3"/>
                </a:solidFill>
                <a:latin typeface="Glacial Indifference"/>
              </a:rPr>
              <a:t>Irritable/nervous</a:t>
            </a:r>
          </a:p>
          <a:p>
            <a:pPr algn="ctr">
              <a:lnSpc>
                <a:spcPts val="5578"/>
              </a:lnSpc>
              <a:spcBef>
                <a:spcPct val="0"/>
              </a:spcBef>
            </a:pPr>
            <a:r>
              <a:rPr lang="en-US" sz="4648">
                <a:solidFill>
                  <a:srgbClr val="F4F3F3"/>
                </a:solidFill>
                <a:latin typeface="Glacial Indifference"/>
              </a:rPr>
              <a:t>Restless</a:t>
            </a:r>
          </a:p>
          <a:p>
            <a:pPr algn="ctr">
              <a:lnSpc>
                <a:spcPts val="5578"/>
              </a:lnSpc>
              <a:spcBef>
                <a:spcPct val="0"/>
              </a:spcBef>
            </a:pPr>
            <a:r>
              <a:rPr lang="en-US" sz="4648">
                <a:solidFill>
                  <a:srgbClr val="F4F3F3"/>
                </a:solidFill>
                <a:latin typeface="Glacial Indifference"/>
              </a:rPr>
              <a:t>Wound-up</a:t>
            </a:r>
          </a:p>
          <a:p>
            <a:pPr algn="ctr">
              <a:lnSpc>
                <a:spcPts val="5578"/>
              </a:lnSpc>
              <a:spcBef>
                <a:spcPct val="0"/>
              </a:spcBef>
            </a:pPr>
            <a:r>
              <a:rPr lang="en-US" sz="4648">
                <a:solidFill>
                  <a:srgbClr val="F4F3F3"/>
                </a:solidFill>
                <a:latin typeface="Glacial Indifference"/>
              </a:rPr>
              <a:t>On edge</a:t>
            </a:r>
          </a:p>
          <a:p>
            <a:pPr algn="ctr">
              <a:lnSpc>
                <a:spcPts val="5578"/>
              </a:lnSpc>
              <a:spcBef>
                <a:spcPct val="0"/>
              </a:spcBef>
            </a:pPr>
            <a:r>
              <a:rPr lang="en-US" sz="4648">
                <a:solidFill>
                  <a:srgbClr val="F4F3F3"/>
                </a:solidFill>
                <a:latin typeface="Glacial Indifference"/>
              </a:rPr>
              <a:t>Easily fatigued</a:t>
            </a:r>
          </a:p>
          <a:p>
            <a:pPr algn="ctr">
              <a:lnSpc>
                <a:spcPts val="5578"/>
              </a:lnSpc>
              <a:spcBef>
                <a:spcPct val="0"/>
              </a:spcBef>
            </a:pPr>
            <a:r>
              <a:rPr lang="en-US" sz="4648">
                <a:solidFill>
                  <a:srgbClr val="F4F3F3"/>
                </a:solidFill>
                <a:latin typeface="Glacial Indifference"/>
              </a:rPr>
              <a:t>Difficulty concentrating</a:t>
            </a:r>
          </a:p>
          <a:p>
            <a:pPr algn="ctr">
              <a:lnSpc>
                <a:spcPts val="5578"/>
              </a:lnSpc>
              <a:spcBef>
                <a:spcPct val="0"/>
              </a:spcBef>
            </a:pPr>
            <a:r>
              <a:rPr lang="en-US" sz="4648">
                <a:solidFill>
                  <a:srgbClr val="F4F3F3"/>
                </a:solidFill>
                <a:latin typeface="Glacial Indifference"/>
              </a:rPr>
              <a:t>Mind going blank</a:t>
            </a:r>
          </a:p>
          <a:p>
            <a:pPr algn="ctr">
              <a:lnSpc>
                <a:spcPts val="5578"/>
              </a:lnSpc>
              <a:spcBef>
                <a:spcPct val="0"/>
              </a:spcBef>
            </a:pPr>
            <a:r>
              <a:rPr lang="en-US" sz="4648">
                <a:solidFill>
                  <a:srgbClr val="F4F3F3"/>
                </a:solidFill>
                <a:latin typeface="Glacial Indifference"/>
              </a:rPr>
              <a:t>Sleep problems</a:t>
            </a:r>
          </a:p>
          <a:p>
            <a:pPr algn="ctr">
              <a:lnSpc>
                <a:spcPts val="5578"/>
              </a:lnSpc>
              <a:spcBef>
                <a:spcPct val="0"/>
              </a:spcBef>
            </a:pPr>
            <a:r>
              <a:rPr lang="en-US" sz="4648">
                <a:solidFill>
                  <a:srgbClr val="F4F3F3"/>
                </a:solidFill>
                <a:latin typeface="Glacial Indifference"/>
              </a:rPr>
              <a:t>Muscle tension</a:t>
            </a:r>
          </a:p>
          <a:p>
            <a:pPr algn="ctr">
              <a:lnSpc>
                <a:spcPts val="5578"/>
              </a:lnSpc>
              <a:spcBef>
                <a:spcPct val="0"/>
              </a:spcBef>
            </a:pPr>
            <a:r>
              <a:rPr lang="en-US" sz="4648">
                <a:solidFill>
                  <a:srgbClr val="F4F3F3"/>
                </a:solidFill>
                <a:latin typeface="Glacial Indifference"/>
              </a:rPr>
              <a:t>Headaches</a:t>
            </a:r>
          </a:p>
          <a:p>
            <a:pPr algn="ctr">
              <a:lnSpc>
                <a:spcPts val="5578"/>
              </a:lnSpc>
              <a:spcBef>
                <a:spcPct val="0"/>
              </a:spcBef>
            </a:pPr>
            <a:r>
              <a:rPr lang="en-US" sz="4648">
                <a:solidFill>
                  <a:srgbClr val="F4F3F3"/>
                </a:solidFill>
                <a:latin typeface="Glacial Indifference"/>
              </a:rPr>
              <a:t>Stomachaches and pain</a:t>
            </a:r>
          </a:p>
        </p:txBody>
      </p:sp>
      <p:sp>
        <p:nvSpPr>
          <p:cNvPr id="8" name="TextBox 8"/>
          <p:cNvSpPr txBox="1"/>
          <p:nvPr/>
        </p:nvSpPr>
        <p:spPr>
          <a:xfrm>
            <a:off x="9782792" y="9937005"/>
            <a:ext cx="9298322" cy="243656"/>
          </a:xfrm>
          <a:prstGeom prst="rect">
            <a:avLst/>
          </a:prstGeom>
        </p:spPr>
        <p:txBody>
          <a:bodyPr wrap="square" lIns="0" tIns="0" rIns="0" bIns="0" rtlCol="0" anchor="t">
            <a:spAutoFit/>
          </a:bodyPr>
          <a:lstStyle/>
          <a:p>
            <a:pPr algn="ctr">
              <a:lnSpc>
                <a:spcPts val="1900"/>
              </a:lnSpc>
              <a:spcBef>
                <a:spcPct val="0"/>
              </a:spcBef>
            </a:pPr>
            <a:r>
              <a:rPr lang="en-US" sz="1600" dirty="0">
                <a:solidFill>
                  <a:srgbClr val="F4F3F3"/>
                </a:solidFill>
                <a:latin typeface="Fraunces Thin"/>
              </a:rPr>
              <a:t>*Information source: Johns Hopkins All Children’s Hospital/J. Katzenstein, Ph.D.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1301961" flipH="1">
            <a:off x="488017" y="501409"/>
            <a:ext cx="4203765" cy="5642637"/>
          </a:xfrm>
          <a:custGeom>
            <a:avLst/>
            <a:gdLst/>
            <a:ahLst/>
            <a:cxnLst/>
            <a:rect l="l" t="t" r="r" b="b"/>
            <a:pathLst>
              <a:path w="4203765" h="5642637">
                <a:moveTo>
                  <a:pt x="4203765" y="0"/>
                </a:moveTo>
                <a:lnTo>
                  <a:pt x="0" y="0"/>
                </a:lnTo>
                <a:lnTo>
                  <a:pt x="0" y="5642637"/>
                </a:lnTo>
                <a:lnTo>
                  <a:pt x="4203765" y="5642637"/>
                </a:lnTo>
                <a:lnTo>
                  <a:pt x="4203765" y="0"/>
                </a:lnTo>
                <a:close/>
              </a:path>
            </a:pathLst>
          </a:custGeom>
          <a:blipFill>
            <a:blip r:embed="rId3"/>
            <a:stretch>
              <a:fillRect/>
            </a:stretch>
          </a:blipFill>
        </p:spPr>
      </p:sp>
      <p:sp>
        <p:nvSpPr>
          <p:cNvPr id="4" name="Freeform 4"/>
          <p:cNvSpPr/>
          <p:nvPr/>
        </p:nvSpPr>
        <p:spPr>
          <a:xfrm rot="1943267">
            <a:off x="13439632" y="587695"/>
            <a:ext cx="4203765" cy="5642637"/>
          </a:xfrm>
          <a:custGeom>
            <a:avLst/>
            <a:gdLst/>
            <a:ahLst/>
            <a:cxnLst/>
            <a:rect l="l" t="t" r="r" b="b"/>
            <a:pathLst>
              <a:path w="4203765" h="5642637">
                <a:moveTo>
                  <a:pt x="0" y="0"/>
                </a:moveTo>
                <a:lnTo>
                  <a:pt x="4203765" y="0"/>
                </a:lnTo>
                <a:lnTo>
                  <a:pt x="4203765" y="5642637"/>
                </a:lnTo>
                <a:lnTo>
                  <a:pt x="0" y="5642637"/>
                </a:lnTo>
                <a:lnTo>
                  <a:pt x="0" y="0"/>
                </a:lnTo>
                <a:close/>
              </a:path>
            </a:pathLst>
          </a:custGeom>
          <a:blipFill>
            <a:blip r:embed="rId3"/>
            <a:stretch>
              <a:fillRect/>
            </a:stretch>
          </a:blipFill>
        </p:spPr>
      </p:sp>
      <p:sp>
        <p:nvSpPr>
          <p:cNvPr id="5" name="Freeform 5"/>
          <p:cNvSpPr/>
          <p:nvPr/>
        </p:nvSpPr>
        <p:spPr>
          <a:xfrm rot="-4299745" flipH="1">
            <a:off x="627146" y="3998563"/>
            <a:ext cx="4203765" cy="5642637"/>
          </a:xfrm>
          <a:custGeom>
            <a:avLst/>
            <a:gdLst/>
            <a:ahLst/>
            <a:cxnLst/>
            <a:rect l="l" t="t" r="r" b="b"/>
            <a:pathLst>
              <a:path w="4203765" h="5642637">
                <a:moveTo>
                  <a:pt x="4203764" y="0"/>
                </a:moveTo>
                <a:lnTo>
                  <a:pt x="0" y="0"/>
                </a:lnTo>
                <a:lnTo>
                  <a:pt x="0" y="5642637"/>
                </a:lnTo>
                <a:lnTo>
                  <a:pt x="4203764" y="5642637"/>
                </a:lnTo>
                <a:lnTo>
                  <a:pt x="4203764" y="0"/>
                </a:lnTo>
                <a:close/>
              </a:path>
            </a:pathLst>
          </a:custGeom>
          <a:blipFill>
            <a:blip r:embed="rId3"/>
            <a:stretch>
              <a:fillRect/>
            </a:stretch>
          </a:blipFill>
        </p:spPr>
      </p:sp>
      <p:sp>
        <p:nvSpPr>
          <p:cNvPr id="6" name="Freeform 6"/>
          <p:cNvSpPr/>
          <p:nvPr/>
        </p:nvSpPr>
        <p:spPr>
          <a:xfrm rot="4086253">
            <a:off x="13665487" y="3685647"/>
            <a:ext cx="4203765" cy="5642637"/>
          </a:xfrm>
          <a:custGeom>
            <a:avLst/>
            <a:gdLst/>
            <a:ahLst/>
            <a:cxnLst/>
            <a:rect l="l" t="t" r="r" b="b"/>
            <a:pathLst>
              <a:path w="4203765" h="5642637">
                <a:moveTo>
                  <a:pt x="0" y="0"/>
                </a:moveTo>
                <a:lnTo>
                  <a:pt x="4203765" y="0"/>
                </a:lnTo>
                <a:lnTo>
                  <a:pt x="4203765" y="5642637"/>
                </a:lnTo>
                <a:lnTo>
                  <a:pt x="0" y="5642637"/>
                </a:lnTo>
                <a:lnTo>
                  <a:pt x="0" y="0"/>
                </a:lnTo>
                <a:close/>
              </a:path>
            </a:pathLst>
          </a:custGeom>
          <a:blipFill>
            <a:blip r:embed="rId3"/>
            <a:stretch>
              <a:fillRect/>
            </a:stretch>
          </a:blipFill>
        </p:spPr>
      </p:sp>
      <p:sp>
        <p:nvSpPr>
          <p:cNvPr id="7" name="TextBox 7"/>
          <p:cNvSpPr txBox="1"/>
          <p:nvPr/>
        </p:nvSpPr>
        <p:spPr>
          <a:xfrm>
            <a:off x="3943698" y="3322727"/>
            <a:ext cx="10464043" cy="6751785"/>
          </a:xfrm>
          <a:prstGeom prst="rect">
            <a:avLst/>
          </a:prstGeom>
        </p:spPr>
        <p:txBody>
          <a:bodyPr lIns="0" tIns="0" rIns="0" bIns="0" rtlCol="0" anchor="t">
            <a:spAutoFit/>
          </a:bodyPr>
          <a:lstStyle/>
          <a:p>
            <a:pPr algn="ctr">
              <a:lnSpc>
                <a:spcPts val="3268"/>
              </a:lnSpc>
              <a:spcBef>
                <a:spcPct val="0"/>
              </a:spcBef>
            </a:pPr>
            <a:r>
              <a:rPr lang="en-US" sz="2723" b="1" dirty="0">
                <a:solidFill>
                  <a:srgbClr val="F4F3F3"/>
                </a:solidFill>
                <a:latin typeface="Glacial Indifference"/>
              </a:rPr>
              <a:t>Learning what causes or triggers stress and what coping techniques work can help reduce anxiety and improve daily life. </a:t>
            </a:r>
          </a:p>
          <a:p>
            <a:pPr algn="ctr">
              <a:lnSpc>
                <a:spcPts val="3268"/>
              </a:lnSpc>
              <a:spcBef>
                <a:spcPct val="0"/>
              </a:spcBef>
            </a:pPr>
            <a:r>
              <a:rPr lang="en-US" sz="2723" b="1" dirty="0">
                <a:solidFill>
                  <a:srgbClr val="F4F3F3"/>
                </a:solidFill>
                <a:latin typeface="Glacial Indifference"/>
              </a:rPr>
              <a:t>It may take trial and error to discover what techniques work best. </a:t>
            </a:r>
          </a:p>
          <a:p>
            <a:pPr algn="ctr">
              <a:lnSpc>
                <a:spcPts val="3268"/>
              </a:lnSpc>
              <a:spcBef>
                <a:spcPct val="0"/>
              </a:spcBef>
            </a:pPr>
            <a:endParaRPr lang="en-US" sz="6000" dirty="0">
              <a:solidFill>
                <a:srgbClr val="F4F3F3"/>
              </a:solidFill>
              <a:latin typeface="Glacial Indifference"/>
            </a:endParaRPr>
          </a:p>
          <a:p>
            <a:pPr>
              <a:lnSpc>
                <a:spcPts val="3268"/>
              </a:lnSpc>
              <a:spcBef>
                <a:spcPct val="0"/>
              </a:spcBef>
            </a:pPr>
            <a:r>
              <a:rPr lang="en-US" sz="2400" dirty="0">
                <a:solidFill>
                  <a:srgbClr val="F4F3F3"/>
                </a:solidFill>
                <a:latin typeface="Fraunces Thin Bold"/>
              </a:rPr>
              <a:t>Activities that teens can try when they start to feel overwhelmed:</a:t>
            </a:r>
          </a:p>
          <a:p>
            <a:pPr marL="588107" lvl="1" indent="-294053">
              <a:lnSpc>
                <a:spcPts val="3268"/>
              </a:lnSpc>
              <a:buFont typeface="Arial"/>
              <a:buChar char="•"/>
            </a:pPr>
            <a:r>
              <a:rPr lang="en-US" sz="2400" dirty="0">
                <a:solidFill>
                  <a:srgbClr val="F4F3F3"/>
                </a:solidFill>
                <a:latin typeface="Fraunces Thin Bold"/>
              </a:rPr>
              <a:t>Keep a journal.</a:t>
            </a:r>
          </a:p>
          <a:p>
            <a:pPr marL="588107" lvl="1" indent="-294053">
              <a:lnSpc>
                <a:spcPts val="3268"/>
              </a:lnSpc>
              <a:buFont typeface="Arial"/>
              <a:buChar char="•"/>
            </a:pPr>
            <a:r>
              <a:rPr lang="en-US" sz="2400" dirty="0">
                <a:solidFill>
                  <a:srgbClr val="F4F3F3"/>
                </a:solidFill>
                <a:latin typeface="Fraunces Thin Bold"/>
              </a:rPr>
              <a:t>Download an app that provides relaxation exercises like deep breathing and visualization, or tips for practicing mindfulness (process of actively paying attention to the present moment).</a:t>
            </a:r>
          </a:p>
          <a:p>
            <a:pPr marL="588107" lvl="1" indent="-294053">
              <a:lnSpc>
                <a:spcPts val="3268"/>
              </a:lnSpc>
              <a:buFont typeface="Arial"/>
              <a:buChar char="•"/>
            </a:pPr>
            <a:r>
              <a:rPr lang="en-US" sz="2400" dirty="0">
                <a:solidFill>
                  <a:srgbClr val="F4F3F3"/>
                </a:solidFill>
                <a:latin typeface="Fraunces Thin Bold"/>
              </a:rPr>
              <a:t>Exercise and eat healthy regular meals.</a:t>
            </a:r>
          </a:p>
          <a:p>
            <a:pPr marL="588107" lvl="1" indent="-294053">
              <a:lnSpc>
                <a:spcPts val="3268"/>
              </a:lnSpc>
              <a:buFont typeface="Arial"/>
              <a:buChar char="•"/>
            </a:pPr>
            <a:r>
              <a:rPr lang="en-US" sz="2400" dirty="0">
                <a:solidFill>
                  <a:srgbClr val="F4F3F3"/>
                </a:solidFill>
                <a:latin typeface="Fraunces Thin Bold"/>
              </a:rPr>
              <a:t>Follow a sleep routine and make sure to get plenty of sleep.</a:t>
            </a:r>
          </a:p>
          <a:p>
            <a:pPr marL="588107" lvl="1" indent="-294053">
              <a:lnSpc>
                <a:spcPts val="3268"/>
              </a:lnSpc>
              <a:buFont typeface="Arial"/>
              <a:buChar char="•"/>
            </a:pPr>
            <a:r>
              <a:rPr lang="en-US" sz="2400" dirty="0">
                <a:solidFill>
                  <a:srgbClr val="F4F3F3"/>
                </a:solidFill>
                <a:latin typeface="Fraunces Thin Bold"/>
              </a:rPr>
              <a:t>Avoid excess caffeine.</a:t>
            </a:r>
          </a:p>
          <a:p>
            <a:pPr marL="588107" lvl="1" indent="-294053">
              <a:lnSpc>
                <a:spcPts val="3268"/>
              </a:lnSpc>
              <a:buFont typeface="Arial"/>
              <a:buChar char="•"/>
            </a:pPr>
            <a:r>
              <a:rPr lang="en-US" sz="2400" dirty="0">
                <a:solidFill>
                  <a:srgbClr val="F4F3F3"/>
                </a:solidFill>
                <a:latin typeface="Fraunces Thin Bold"/>
              </a:rPr>
              <a:t>Become aware of negative thoughts and negative self-talk and challenge them.</a:t>
            </a:r>
          </a:p>
          <a:p>
            <a:pPr marL="588107" lvl="1" indent="-294053">
              <a:lnSpc>
                <a:spcPts val="3268"/>
              </a:lnSpc>
              <a:buFont typeface="Arial"/>
              <a:buChar char="•"/>
            </a:pPr>
            <a:r>
              <a:rPr lang="en-US" sz="2400" dirty="0">
                <a:solidFill>
                  <a:srgbClr val="F4F3F3"/>
                </a:solidFill>
                <a:latin typeface="Fraunces Thin Bold"/>
              </a:rPr>
              <a:t>Reach out to friends and family members who help you in a positive way to cope.</a:t>
            </a:r>
          </a:p>
        </p:txBody>
      </p:sp>
      <p:sp>
        <p:nvSpPr>
          <p:cNvPr id="8" name="Freeform 8"/>
          <p:cNvSpPr/>
          <p:nvPr/>
        </p:nvSpPr>
        <p:spPr>
          <a:xfrm>
            <a:off x="58655" y="3996486"/>
            <a:ext cx="2776432" cy="2294027"/>
          </a:xfrm>
          <a:custGeom>
            <a:avLst/>
            <a:gdLst/>
            <a:ahLst/>
            <a:cxnLst/>
            <a:rect l="l" t="t" r="r" b="b"/>
            <a:pathLst>
              <a:path w="2776432" h="2294027">
                <a:moveTo>
                  <a:pt x="0" y="0"/>
                </a:moveTo>
                <a:lnTo>
                  <a:pt x="2776432" y="0"/>
                </a:lnTo>
                <a:lnTo>
                  <a:pt x="2776432" y="2294028"/>
                </a:lnTo>
                <a:lnTo>
                  <a:pt x="0" y="2294028"/>
                </a:lnTo>
                <a:lnTo>
                  <a:pt x="0" y="0"/>
                </a:lnTo>
                <a:close/>
              </a:path>
            </a:pathLst>
          </a:custGeom>
          <a:blipFill>
            <a:blip r:embed="rId4"/>
            <a:stretch>
              <a:fillRect/>
            </a:stretch>
          </a:blipFill>
        </p:spPr>
      </p:sp>
      <p:sp>
        <p:nvSpPr>
          <p:cNvPr id="9" name="TextBox 9"/>
          <p:cNvSpPr txBox="1"/>
          <p:nvPr/>
        </p:nvSpPr>
        <p:spPr>
          <a:xfrm>
            <a:off x="2835087" y="-9525"/>
            <a:ext cx="12617827" cy="2946961"/>
          </a:xfrm>
          <a:prstGeom prst="rect">
            <a:avLst/>
          </a:prstGeom>
        </p:spPr>
        <p:txBody>
          <a:bodyPr lIns="0" tIns="0" rIns="0" bIns="0" rtlCol="0" anchor="t">
            <a:spAutoFit/>
          </a:bodyPr>
          <a:lstStyle/>
          <a:p>
            <a:pPr marL="0" lvl="0" indent="0" algn="ctr">
              <a:lnSpc>
                <a:spcPts val="11999"/>
              </a:lnSpc>
              <a:spcBef>
                <a:spcPct val="0"/>
              </a:spcBef>
            </a:pPr>
            <a:r>
              <a:rPr lang="en-US" sz="6600" dirty="0">
                <a:solidFill>
                  <a:srgbClr val="FFFFFF"/>
                </a:solidFill>
                <a:latin typeface="Segoe Script" panose="030B0504020000000003" pitchFamily="66" charset="0"/>
              </a:rPr>
              <a:t>Strategies for Teens to Cope with Stress &amp; Anxiety</a:t>
            </a:r>
          </a:p>
        </p:txBody>
      </p:sp>
      <p:sp>
        <p:nvSpPr>
          <p:cNvPr id="10" name="TextBox 10"/>
          <p:cNvSpPr txBox="1"/>
          <p:nvPr/>
        </p:nvSpPr>
        <p:spPr>
          <a:xfrm>
            <a:off x="7951832" y="10012166"/>
            <a:ext cx="15002162" cy="178747"/>
          </a:xfrm>
          <a:prstGeom prst="rect">
            <a:avLst/>
          </a:prstGeom>
        </p:spPr>
        <p:txBody>
          <a:bodyPr lIns="0" tIns="0" rIns="0" bIns="0" rtlCol="0" anchor="t">
            <a:spAutoFit/>
          </a:bodyPr>
          <a:lstStyle/>
          <a:p>
            <a:pPr algn="ctr">
              <a:lnSpc>
                <a:spcPts val="1394"/>
              </a:lnSpc>
              <a:spcBef>
                <a:spcPct val="0"/>
              </a:spcBef>
            </a:pPr>
            <a:r>
              <a:rPr lang="en-US" sz="1394">
                <a:solidFill>
                  <a:srgbClr val="F4F3F3"/>
                </a:solidFill>
                <a:latin typeface="Fraunces Thin Bold"/>
              </a:rPr>
              <a:t>*Information Resource/The National Institute of Mental Health</a:t>
            </a:r>
          </a:p>
        </p:txBody>
      </p:sp>
      <p:sp>
        <p:nvSpPr>
          <p:cNvPr id="11" name="Freeform 11"/>
          <p:cNvSpPr/>
          <p:nvPr/>
        </p:nvSpPr>
        <p:spPr>
          <a:xfrm>
            <a:off x="14843523" y="3937105"/>
            <a:ext cx="2776432" cy="2294027"/>
          </a:xfrm>
          <a:custGeom>
            <a:avLst/>
            <a:gdLst/>
            <a:ahLst/>
            <a:cxnLst/>
            <a:rect l="l" t="t" r="r" b="b"/>
            <a:pathLst>
              <a:path w="2776432" h="2294027">
                <a:moveTo>
                  <a:pt x="0" y="0"/>
                </a:moveTo>
                <a:lnTo>
                  <a:pt x="2776432" y="0"/>
                </a:lnTo>
                <a:lnTo>
                  <a:pt x="2776432" y="2294027"/>
                </a:lnTo>
                <a:lnTo>
                  <a:pt x="0" y="2294027"/>
                </a:lnTo>
                <a:lnTo>
                  <a:pt x="0" y="0"/>
                </a:lnTo>
                <a:close/>
              </a:path>
            </a:pathLst>
          </a:custGeom>
          <a:blipFill>
            <a:blip r:embed="rId4"/>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sp>
        <p:nvSpPr>
          <p:cNvPr id="3" name="Freeform 3"/>
          <p:cNvSpPr/>
          <p:nvPr/>
        </p:nvSpPr>
        <p:spPr>
          <a:xfrm rot="-1326847">
            <a:off x="15050288" y="-1132582"/>
            <a:ext cx="2251167" cy="5681179"/>
          </a:xfrm>
          <a:custGeom>
            <a:avLst/>
            <a:gdLst/>
            <a:ahLst/>
            <a:cxnLst/>
            <a:rect l="l" t="t" r="r" b="b"/>
            <a:pathLst>
              <a:path w="2251167" h="5681179">
                <a:moveTo>
                  <a:pt x="0" y="0"/>
                </a:moveTo>
                <a:lnTo>
                  <a:pt x="2251167" y="0"/>
                </a:lnTo>
                <a:lnTo>
                  <a:pt x="2251167" y="5681179"/>
                </a:lnTo>
                <a:lnTo>
                  <a:pt x="0" y="5681179"/>
                </a:lnTo>
                <a:lnTo>
                  <a:pt x="0" y="0"/>
                </a:lnTo>
                <a:close/>
              </a:path>
            </a:pathLst>
          </a:custGeom>
          <a:blipFill>
            <a:blip r:embed="rId3"/>
            <a:stretch>
              <a:fillRect/>
            </a:stretch>
          </a:blipFill>
        </p:spPr>
      </p:sp>
      <p:sp>
        <p:nvSpPr>
          <p:cNvPr id="4" name="Freeform 4"/>
          <p:cNvSpPr/>
          <p:nvPr/>
        </p:nvSpPr>
        <p:spPr>
          <a:xfrm rot="1685828" flipH="1">
            <a:off x="1205177" y="-1132582"/>
            <a:ext cx="2251167" cy="5681179"/>
          </a:xfrm>
          <a:custGeom>
            <a:avLst/>
            <a:gdLst/>
            <a:ahLst/>
            <a:cxnLst/>
            <a:rect l="l" t="t" r="r" b="b"/>
            <a:pathLst>
              <a:path w="2251167" h="5681179">
                <a:moveTo>
                  <a:pt x="2251167" y="0"/>
                </a:moveTo>
                <a:lnTo>
                  <a:pt x="0" y="0"/>
                </a:lnTo>
                <a:lnTo>
                  <a:pt x="0" y="5681179"/>
                </a:lnTo>
                <a:lnTo>
                  <a:pt x="2251167" y="5681179"/>
                </a:lnTo>
                <a:lnTo>
                  <a:pt x="2251167" y="0"/>
                </a:lnTo>
                <a:close/>
              </a:path>
            </a:pathLst>
          </a:custGeom>
          <a:blipFill>
            <a:blip r:embed="rId3"/>
            <a:stretch>
              <a:fillRect/>
            </a:stretch>
          </a:blipFill>
        </p:spPr>
      </p:sp>
      <p:sp>
        <p:nvSpPr>
          <p:cNvPr id="5" name="Freeform 5"/>
          <p:cNvSpPr/>
          <p:nvPr/>
        </p:nvSpPr>
        <p:spPr>
          <a:xfrm rot="1973778">
            <a:off x="-412194" y="1438285"/>
            <a:ext cx="3818214" cy="3126163"/>
          </a:xfrm>
          <a:custGeom>
            <a:avLst/>
            <a:gdLst/>
            <a:ahLst/>
            <a:cxnLst/>
            <a:rect l="l" t="t" r="r" b="b"/>
            <a:pathLst>
              <a:path w="3818214" h="3126163">
                <a:moveTo>
                  <a:pt x="0" y="0"/>
                </a:moveTo>
                <a:lnTo>
                  <a:pt x="3818213" y="0"/>
                </a:lnTo>
                <a:lnTo>
                  <a:pt x="3818213" y="3126163"/>
                </a:lnTo>
                <a:lnTo>
                  <a:pt x="0" y="3126163"/>
                </a:lnTo>
                <a:lnTo>
                  <a:pt x="0" y="0"/>
                </a:lnTo>
                <a:close/>
              </a:path>
            </a:pathLst>
          </a:custGeom>
          <a:blipFill>
            <a:blip r:embed="rId4"/>
            <a:stretch>
              <a:fillRect/>
            </a:stretch>
          </a:blipFill>
        </p:spPr>
      </p:sp>
      <p:sp>
        <p:nvSpPr>
          <p:cNvPr id="6" name="Freeform 6"/>
          <p:cNvSpPr/>
          <p:nvPr/>
        </p:nvSpPr>
        <p:spPr>
          <a:xfrm rot="-2101726">
            <a:off x="15009486" y="1464716"/>
            <a:ext cx="3818214" cy="3126163"/>
          </a:xfrm>
          <a:custGeom>
            <a:avLst/>
            <a:gdLst/>
            <a:ahLst/>
            <a:cxnLst/>
            <a:rect l="l" t="t" r="r" b="b"/>
            <a:pathLst>
              <a:path w="3818214" h="3126163">
                <a:moveTo>
                  <a:pt x="0" y="0"/>
                </a:moveTo>
                <a:lnTo>
                  <a:pt x="3818214" y="0"/>
                </a:lnTo>
                <a:lnTo>
                  <a:pt x="3818214" y="3126163"/>
                </a:lnTo>
                <a:lnTo>
                  <a:pt x="0" y="3126163"/>
                </a:lnTo>
                <a:lnTo>
                  <a:pt x="0" y="0"/>
                </a:lnTo>
                <a:close/>
              </a:path>
            </a:pathLst>
          </a:custGeom>
          <a:blipFill>
            <a:blip r:embed="rId4"/>
            <a:stretch>
              <a:fillRect/>
            </a:stretch>
          </a:blipFill>
        </p:spPr>
      </p:sp>
      <p:sp>
        <p:nvSpPr>
          <p:cNvPr id="7" name="TextBox 7"/>
          <p:cNvSpPr txBox="1"/>
          <p:nvPr/>
        </p:nvSpPr>
        <p:spPr>
          <a:xfrm>
            <a:off x="266034" y="405712"/>
            <a:ext cx="17755932" cy="3077766"/>
          </a:xfrm>
          <a:prstGeom prst="rect">
            <a:avLst/>
          </a:prstGeom>
        </p:spPr>
        <p:txBody>
          <a:bodyPr lIns="0" tIns="0" rIns="0" bIns="0" rtlCol="0" anchor="t">
            <a:spAutoFit/>
          </a:bodyPr>
          <a:lstStyle/>
          <a:p>
            <a:pPr algn="ctr">
              <a:lnSpc>
                <a:spcPts val="11999"/>
              </a:lnSpc>
            </a:pPr>
            <a:r>
              <a:rPr lang="en-US" sz="8000" dirty="0">
                <a:solidFill>
                  <a:srgbClr val="000000"/>
                </a:solidFill>
                <a:latin typeface="Segoe Script" panose="030B0504020000000003" pitchFamily="66" charset="0"/>
              </a:rPr>
              <a:t>What Can I Do</a:t>
            </a:r>
          </a:p>
          <a:p>
            <a:pPr marL="0" lvl="0" indent="0" algn="ctr">
              <a:lnSpc>
                <a:spcPts val="11999"/>
              </a:lnSpc>
              <a:spcBef>
                <a:spcPct val="0"/>
              </a:spcBef>
            </a:pPr>
            <a:r>
              <a:rPr lang="en-US" sz="8000" dirty="0">
                <a:solidFill>
                  <a:srgbClr val="000000"/>
                </a:solidFill>
                <a:latin typeface="Segoe Script" panose="030B0504020000000003" pitchFamily="66" charset="0"/>
              </a:rPr>
              <a:t>To Help My Child?</a:t>
            </a:r>
            <a:endParaRPr lang="en-US" sz="9999" dirty="0">
              <a:solidFill>
                <a:srgbClr val="000000"/>
              </a:solidFill>
              <a:latin typeface="Segoe Script" panose="030B0504020000000003" pitchFamily="66" charset="0"/>
            </a:endParaRPr>
          </a:p>
        </p:txBody>
      </p:sp>
      <p:sp>
        <p:nvSpPr>
          <p:cNvPr id="8" name="TextBox 8"/>
          <p:cNvSpPr txBox="1"/>
          <p:nvPr/>
        </p:nvSpPr>
        <p:spPr>
          <a:xfrm>
            <a:off x="2330761" y="4053378"/>
            <a:ext cx="13974993" cy="6155531"/>
          </a:xfrm>
          <a:prstGeom prst="rect">
            <a:avLst/>
          </a:prstGeom>
        </p:spPr>
        <p:txBody>
          <a:bodyPr lIns="0" tIns="0" rIns="0" bIns="0" rtlCol="0" anchor="t">
            <a:spAutoFit/>
          </a:bodyPr>
          <a:lstStyle/>
          <a:p>
            <a:pPr marL="543104" lvl="1" indent="-271552">
              <a:lnSpc>
                <a:spcPts val="2389"/>
              </a:lnSpc>
              <a:buFont typeface="Arial"/>
              <a:buChar char="•"/>
            </a:pPr>
            <a:r>
              <a:rPr lang="en-US" sz="2515" dirty="0">
                <a:solidFill>
                  <a:srgbClr val="000000"/>
                </a:solidFill>
                <a:latin typeface="Public Sans"/>
              </a:rPr>
              <a:t>Acknowledge your teen’s fears and emotions. Don’t ignore or dismiss it with statements like, “You don’t need to worry about that.” Take your child’s emotions seriously. Let them talk and be silent and listen.</a:t>
            </a:r>
          </a:p>
          <a:p>
            <a:pPr>
              <a:lnSpc>
                <a:spcPts val="2389"/>
              </a:lnSpc>
            </a:pPr>
            <a:endParaRPr lang="en-US" sz="2515" dirty="0">
              <a:solidFill>
                <a:srgbClr val="000000"/>
              </a:solidFill>
              <a:latin typeface="Public Sans"/>
            </a:endParaRPr>
          </a:p>
          <a:p>
            <a:pPr marL="543104" lvl="1" indent="-271552">
              <a:lnSpc>
                <a:spcPts val="2389"/>
              </a:lnSpc>
              <a:buFont typeface="Arial"/>
              <a:buChar char="•"/>
            </a:pPr>
            <a:r>
              <a:rPr lang="en-US" sz="2515" dirty="0">
                <a:solidFill>
                  <a:srgbClr val="000000"/>
                </a:solidFill>
                <a:latin typeface="Public Sans"/>
              </a:rPr>
              <a:t>Remind them that other kids worry too. Avoid labeling teens with negative adjectives like “shy” or “anxious”.</a:t>
            </a:r>
          </a:p>
          <a:p>
            <a:pPr>
              <a:lnSpc>
                <a:spcPts val="2389"/>
              </a:lnSpc>
            </a:pPr>
            <a:endParaRPr lang="en-US" sz="2515" dirty="0">
              <a:solidFill>
                <a:srgbClr val="000000"/>
              </a:solidFill>
              <a:latin typeface="Public Sans"/>
            </a:endParaRPr>
          </a:p>
          <a:p>
            <a:pPr marL="543104" lvl="1" indent="-271552">
              <a:lnSpc>
                <a:spcPts val="2389"/>
              </a:lnSpc>
              <a:buFont typeface="Arial"/>
              <a:buChar char="•"/>
            </a:pPr>
            <a:r>
              <a:rPr lang="en-US" sz="2515" dirty="0">
                <a:solidFill>
                  <a:srgbClr val="000000"/>
                </a:solidFill>
                <a:latin typeface="Public Sans"/>
              </a:rPr>
              <a:t>Start with a level of exposure to things of which your child is worried. Slowly work up to the “worry” and provide positive reinforcement for tasks and social activities they are worried about.</a:t>
            </a:r>
          </a:p>
          <a:p>
            <a:pPr>
              <a:lnSpc>
                <a:spcPts val="2389"/>
              </a:lnSpc>
            </a:pPr>
            <a:endParaRPr lang="en-US" sz="2515" dirty="0">
              <a:solidFill>
                <a:srgbClr val="000000"/>
              </a:solidFill>
              <a:latin typeface="Public Sans"/>
            </a:endParaRPr>
          </a:p>
          <a:p>
            <a:pPr marL="543104" lvl="1" indent="-271552">
              <a:lnSpc>
                <a:spcPts val="2389"/>
              </a:lnSpc>
              <a:buFont typeface="Arial"/>
              <a:buChar char="•"/>
            </a:pPr>
            <a:r>
              <a:rPr lang="en-US" sz="2515" dirty="0">
                <a:solidFill>
                  <a:srgbClr val="000000"/>
                </a:solidFill>
                <a:latin typeface="Public Sans"/>
              </a:rPr>
              <a:t>Give your child love and empathy.</a:t>
            </a:r>
          </a:p>
          <a:p>
            <a:pPr>
              <a:lnSpc>
                <a:spcPts val="2389"/>
              </a:lnSpc>
            </a:pPr>
            <a:endParaRPr lang="en-US" sz="2515" dirty="0">
              <a:solidFill>
                <a:srgbClr val="000000"/>
              </a:solidFill>
              <a:latin typeface="Public Sans"/>
            </a:endParaRPr>
          </a:p>
          <a:p>
            <a:pPr marL="543104" lvl="1" indent="-271552">
              <a:lnSpc>
                <a:spcPts val="2389"/>
              </a:lnSpc>
              <a:buFont typeface="Arial"/>
              <a:buChar char="•"/>
            </a:pPr>
            <a:r>
              <a:rPr lang="en-US" sz="2515" dirty="0">
                <a:solidFill>
                  <a:srgbClr val="000000"/>
                </a:solidFill>
                <a:latin typeface="Public Sans"/>
              </a:rPr>
              <a:t>Make time to talk to your child daily without distractions.</a:t>
            </a:r>
          </a:p>
          <a:p>
            <a:pPr>
              <a:lnSpc>
                <a:spcPts val="2389"/>
              </a:lnSpc>
            </a:pPr>
            <a:endParaRPr lang="en-US" sz="2515" dirty="0">
              <a:solidFill>
                <a:srgbClr val="000000"/>
              </a:solidFill>
              <a:latin typeface="Public Sans"/>
            </a:endParaRPr>
          </a:p>
          <a:p>
            <a:pPr marL="543104" lvl="1" indent="-271552">
              <a:lnSpc>
                <a:spcPts val="2389"/>
              </a:lnSpc>
              <a:buFont typeface="Arial"/>
              <a:buChar char="•"/>
            </a:pPr>
            <a:r>
              <a:rPr lang="en-US" sz="2515" dirty="0">
                <a:solidFill>
                  <a:srgbClr val="000000"/>
                </a:solidFill>
                <a:latin typeface="Public Sans"/>
              </a:rPr>
              <a:t>Encourage a healthy diet, physical activities and good sleep habits.</a:t>
            </a:r>
          </a:p>
          <a:p>
            <a:pPr>
              <a:lnSpc>
                <a:spcPts val="2389"/>
              </a:lnSpc>
            </a:pPr>
            <a:endParaRPr lang="en-US" sz="2515" dirty="0">
              <a:solidFill>
                <a:srgbClr val="000000"/>
              </a:solidFill>
              <a:latin typeface="Public Sans"/>
            </a:endParaRPr>
          </a:p>
          <a:p>
            <a:pPr marL="543104" lvl="1" indent="-271552">
              <a:lnSpc>
                <a:spcPts val="2389"/>
              </a:lnSpc>
              <a:buFont typeface="Arial"/>
              <a:buChar char="•"/>
            </a:pPr>
            <a:r>
              <a:rPr lang="en-US" sz="2515" dirty="0">
                <a:solidFill>
                  <a:srgbClr val="000000"/>
                </a:solidFill>
                <a:latin typeface="Public Sans"/>
              </a:rPr>
              <a:t>Strong parent-teenager relationships are good for young people’s mental health and is protective.</a:t>
            </a:r>
          </a:p>
          <a:p>
            <a:pPr marL="0" lvl="0" indent="0" algn="ctr">
              <a:lnSpc>
                <a:spcPts val="2389"/>
              </a:lnSpc>
            </a:pPr>
            <a:endParaRPr lang="en-US" sz="2515" dirty="0">
              <a:solidFill>
                <a:srgbClr val="000000"/>
              </a:solidFill>
              <a:latin typeface="Public Sans"/>
            </a:endParaRPr>
          </a:p>
        </p:txBody>
      </p:sp>
      <p:sp>
        <p:nvSpPr>
          <p:cNvPr id="9" name="TextBox 9"/>
          <p:cNvSpPr txBox="1"/>
          <p:nvPr/>
        </p:nvSpPr>
        <p:spPr>
          <a:xfrm>
            <a:off x="11159746" y="9987009"/>
            <a:ext cx="6884829" cy="370807"/>
          </a:xfrm>
          <a:prstGeom prst="rect">
            <a:avLst/>
          </a:prstGeom>
        </p:spPr>
        <p:txBody>
          <a:bodyPr lIns="0" tIns="0" rIns="0" bIns="0" rtlCol="0" anchor="t">
            <a:spAutoFit/>
          </a:bodyPr>
          <a:lstStyle/>
          <a:p>
            <a:pPr algn="ctr">
              <a:lnSpc>
                <a:spcPts val="1473"/>
              </a:lnSpc>
            </a:pPr>
            <a:r>
              <a:rPr lang="en-US" sz="1473" dirty="0">
                <a:solidFill>
                  <a:srgbClr val="FFFFFF"/>
                </a:solidFill>
                <a:latin typeface="Fraunces Thin"/>
              </a:rPr>
              <a:t>*Information Source: Johns Hopkins All Children’s Hospital/J. Katzenstein, Ph.D.</a:t>
            </a:r>
          </a:p>
          <a:p>
            <a:pPr algn="ctr">
              <a:lnSpc>
                <a:spcPts val="1473"/>
              </a:lnSpc>
              <a:spcBef>
                <a:spcPct val="0"/>
              </a:spcBef>
            </a:pPr>
            <a:endParaRPr lang="en-US" sz="1473" dirty="0">
              <a:solidFill>
                <a:srgbClr val="FFFFFF"/>
              </a:solidFill>
              <a:latin typeface="Fraunces Thi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sp>
        <p:nvSpPr>
          <p:cNvPr id="3" name="Freeform 3"/>
          <p:cNvSpPr/>
          <p:nvPr/>
        </p:nvSpPr>
        <p:spPr>
          <a:xfrm>
            <a:off x="11614608" y="952500"/>
            <a:ext cx="7972425" cy="8229600"/>
          </a:xfrm>
          <a:custGeom>
            <a:avLst/>
            <a:gdLst/>
            <a:ahLst/>
            <a:cxnLst/>
            <a:rect l="l" t="t" r="r" b="b"/>
            <a:pathLst>
              <a:path w="7972425" h="8229600">
                <a:moveTo>
                  <a:pt x="0" y="0"/>
                </a:moveTo>
                <a:lnTo>
                  <a:pt x="7972425" y="0"/>
                </a:lnTo>
                <a:lnTo>
                  <a:pt x="7972425" y="8229600"/>
                </a:lnTo>
                <a:lnTo>
                  <a:pt x="0" y="8229600"/>
                </a:lnTo>
                <a:lnTo>
                  <a:pt x="0" y="0"/>
                </a:lnTo>
                <a:close/>
              </a:path>
            </a:pathLst>
          </a:custGeom>
          <a:blipFill>
            <a:blip r:embed="rId3"/>
            <a:stretch>
              <a:fillRect/>
            </a:stretch>
          </a:blipFill>
        </p:spPr>
      </p:sp>
      <p:sp>
        <p:nvSpPr>
          <p:cNvPr id="4" name="TextBox 4"/>
          <p:cNvSpPr txBox="1"/>
          <p:nvPr/>
        </p:nvSpPr>
        <p:spPr>
          <a:xfrm>
            <a:off x="1243739" y="3902539"/>
            <a:ext cx="10293763" cy="4286250"/>
          </a:xfrm>
          <a:prstGeom prst="rect">
            <a:avLst/>
          </a:prstGeom>
        </p:spPr>
        <p:txBody>
          <a:bodyPr lIns="0" tIns="0" rIns="0" bIns="0" rtlCol="0" anchor="t">
            <a:spAutoFit/>
          </a:bodyPr>
          <a:lstStyle/>
          <a:p>
            <a:pPr>
              <a:lnSpc>
                <a:spcPts val="2520"/>
              </a:lnSpc>
              <a:spcBef>
                <a:spcPct val="0"/>
              </a:spcBef>
            </a:pPr>
            <a:r>
              <a:rPr lang="en-US" sz="2100">
                <a:solidFill>
                  <a:srgbClr val="000000"/>
                </a:solidFill>
                <a:latin typeface="Glacial Indifference Bold"/>
              </a:rPr>
              <a:t>Older children and teens may benefit from a professional evaluation if they:</a:t>
            </a:r>
          </a:p>
          <a:p>
            <a:pPr marL="431801" lvl="1" indent="-215900">
              <a:lnSpc>
                <a:spcPts val="2400"/>
              </a:lnSpc>
              <a:buFont typeface="Arial"/>
              <a:buChar char="•"/>
            </a:pPr>
            <a:r>
              <a:rPr lang="en-US" sz="2000">
                <a:solidFill>
                  <a:srgbClr val="000000"/>
                </a:solidFill>
                <a:latin typeface="Glacial Indifference"/>
              </a:rPr>
              <a:t>are struggling to cope.</a:t>
            </a:r>
          </a:p>
          <a:p>
            <a:pPr marL="431801" lvl="1" indent="-215900">
              <a:lnSpc>
                <a:spcPts val="2400"/>
              </a:lnSpc>
              <a:buFont typeface="Arial"/>
              <a:buChar char="•"/>
            </a:pPr>
            <a:r>
              <a:rPr lang="en-US" sz="2000">
                <a:solidFill>
                  <a:srgbClr val="000000"/>
                </a:solidFill>
                <a:latin typeface="Glacial Indifference"/>
              </a:rPr>
              <a:t>have symptoms of stress or anxiety that won’t go away.</a:t>
            </a:r>
          </a:p>
          <a:p>
            <a:pPr marL="431801" lvl="1" indent="-215900">
              <a:lnSpc>
                <a:spcPts val="2400"/>
              </a:lnSpc>
              <a:buFont typeface="Arial"/>
              <a:buChar char="•"/>
            </a:pPr>
            <a:r>
              <a:rPr lang="en-US" sz="2000">
                <a:solidFill>
                  <a:srgbClr val="000000"/>
                </a:solidFill>
                <a:latin typeface="Glacial Indifference"/>
              </a:rPr>
              <a:t>have lost interest in things that they used to enjoy.</a:t>
            </a:r>
          </a:p>
          <a:p>
            <a:pPr marL="431801" lvl="1" indent="-215900">
              <a:lnSpc>
                <a:spcPts val="2400"/>
              </a:lnSpc>
              <a:buFont typeface="Arial"/>
              <a:buChar char="•"/>
            </a:pPr>
            <a:r>
              <a:rPr lang="en-US" sz="2000">
                <a:solidFill>
                  <a:srgbClr val="000000"/>
                </a:solidFill>
                <a:latin typeface="Glacial Indifference"/>
              </a:rPr>
              <a:t>have low energy.</a:t>
            </a:r>
          </a:p>
          <a:p>
            <a:pPr marL="431801" lvl="1" indent="-215900">
              <a:lnSpc>
                <a:spcPts val="2400"/>
              </a:lnSpc>
              <a:buFont typeface="Arial"/>
              <a:buChar char="•"/>
            </a:pPr>
            <a:r>
              <a:rPr lang="en-US" sz="2000">
                <a:solidFill>
                  <a:srgbClr val="000000"/>
                </a:solidFill>
                <a:latin typeface="Glacial Indifference"/>
              </a:rPr>
              <a:t>sleep too much or too little, or seem sleepy throughout the day.</a:t>
            </a:r>
          </a:p>
          <a:p>
            <a:pPr marL="431801" lvl="1" indent="-215900">
              <a:lnSpc>
                <a:spcPts val="2400"/>
              </a:lnSpc>
              <a:buFont typeface="Arial"/>
              <a:buChar char="•"/>
            </a:pPr>
            <a:r>
              <a:rPr lang="en-US" sz="2000">
                <a:solidFill>
                  <a:srgbClr val="000000"/>
                </a:solidFill>
                <a:latin typeface="Glacial Indifference"/>
              </a:rPr>
              <a:t>are spending more and more time alone, and avoid social activities with friends or family.</a:t>
            </a:r>
          </a:p>
          <a:p>
            <a:pPr marL="431801" lvl="1" indent="-215900">
              <a:lnSpc>
                <a:spcPts val="2400"/>
              </a:lnSpc>
              <a:buFont typeface="Arial"/>
              <a:buChar char="•"/>
            </a:pPr>
            <a:r>
              <a:rPr lang="en-US" sz="2000">
                <a:solidFill>
                  <a:srgbClr val="000000"/>
                </a:solidFill>
                <a:latin typeface="Glacial Indifference"/>
              </a:rPr>
              <a:t>diet or exercise excessively, or fear gaining weight</a:t>
            </a:r>
          </a:p>
          <a:p>
            <a:pPr marL="431801" lvl="1" indent="-215900">
              <a:lnSpc>
                <a:spcPts val="2400"/>
              </a:lnSpc>
              <a:buFont typeface="Arial"/>
              <a:buChar char="•"/>
            </a:pPr>
            <a:r>
              <a:rPr lang="en-US" sz="2000">
                <a:solidFill>
                  <a:srgbClr val="000000"/>
                </a:solidFill>
                <a:latin typeface="Glacial Indifference"/>
              </a:rPr>
              <a:t>engage in risky or destructive behavior alone or with friends.</a:t>
            </a:r>
          </a:p>
          <a:p>
            <a:pPr marL="431801" lvl="1" indent="-215900">
              <a:lnSpc>
                <a:spcPts val="2400"/>
              </a:lnSpc>
              <a:buFont typeface="Arial"/>
              <a:buChar char="•"/>
            </a:pPr>
            <a:r>
              <a:rPr lang="en-US" sz="2000">
                <a:solidFill>
                  <a:srgbClr val="000000"/>
                </a:solidFill>
                <a:latin typeface="Glacial Indifference"/>
              </a:rPr>
              <a:t>have thoughts of suicide.</a:t>
            </a:r>
          </a:p>
          <a:p>
            <a:pPr marL="431801" lvl="1" indent="-215900">
              <a:lnSpc>
                <a:spcPts val="2400"/>
              </a:lnSpc>
              <a:buFont typeface="Arial"/>
              <a:buChar char="•"/>
            </a:pPr>
            <a:r>
              <a:rPr lang="en-US" sz="2000">
                <a:solidFill>
                  <a:srgbClr val="000000"/>
                </a:solidFill>
                <a:latin typeface="Glacial Indifference"/>
              </a:rPr>
              <a:t>have periods of highly elevated energy and activity, and require much less sleep than usual.</a:t>
            </a:r>
          </a:p>
          <a:p>
            <a:pPr marL="431801" lvl="1" indent="-215900">
              <a:lnSpc>
                <a:spcPts val="2400"/>
              </a:lnSpc>
              <a:buFont typeface="Arial"/>
              <a:buChar char="•"/>
            </a:pPr>
            <a:r>
              <a:rPr lang="en-US" sz="2000">
                <a:solidFill>
                  <a:srgbClr val="000000"/>
                </a:solidFill>
                <a:latin typeface="Glacial Indifference"/>
              </a:rPr>
              <a:t>say that they think someone is trying to control their mind or that they hear things that other people cannot hear.</a:t>
            </a:r>
          </a:p>
        </p:txBody>
      </p:sp>
      <p:sp>
        <p:nvSpPr>
          <p:cNvPr id="5" name="TextBox 5"/>
          <p:cNvSpPr txBox="1"/>
          <p:nvPr/>
        </p:nvSpPr>
        <p:spPr>
          <a:xfrm>
            <a:off x="701786" y="599632"/>
            <a:ext cx="12153488" cy="2970044"/>
          </a:xfrm>
          <a:prstGeom prst="rect">
            <a:avLst/>
          </a:prstGeom>
        </p:spPr>
        <p:txBody>
          <a:bodyPr lIns="0" tIns="0" rIns="0" bIns="0" rtlCol="0" anchor="t">
            <a:spAutoFit/>
          </a:bodyPr>
          <a:lstStyle/>
          <a:p>
            <a:pPr marL="0" lvl="0" indent="0">
              <a:lnSpc>
                <a:spcPts val="11999"/>
              </a:lnSpc>
              <a:spcBef>
                <a:spcPct val="0"/>
              </a:spcBef>
            </a:pPr>
            <a:r>
              <a:rPr lang="en-US" sz="7200" dirty="0">
                <a:solidFill>
                  <a:srgbClr val="000000"/>
                </a:solidFill>
                <a:latin typeface="Segoe Script" panose="030B0504020000000003" pitchFamily="66" charset="0"/>
              </a:rPr>
              <a:t>When Is It Time To Talk To A Professional?</a:t>
            </a:r>
          </a:p>
        </p:txBody>
      </p:sp>
      <p:sp>
        <p:nvSpPr>
          <p:cNvPr id="6" name="TextBox 6"/>
          <p:cNvSpPr txBox="1"/>
          <p:nvPr/>
        </p:nvSpPr>
        <p:spPr>
          <a:xfrm>
            <a:off x="599420" y="8352180"/>
            <a:ext cx="11582400" cy="982320"/>
          </a:xfrm>
          <a:prstGeom prst="rect">
            <a:avLst/>
          </a:prstGeom>
        </p:spPr>
        <p:txBody>
          <a:bodyPr wrap="square" lIns="0" tIns="0" rIns="0" bIns="0" rtlCol="0" anchor="t">
            <a:spAutoFit/>
          </a:bodyPr>
          <a:lstStyle/>
          <a:p>
            <a:pPr algn="ctr">
              <a:lnSpc>
                <a:spcPts val="3959"/>
              </a:lnSpc>
              <a:spcBef>
                <a:spcPct val="0"/>
              </a:spcBef>
            </a:pPr>
            <a:r>
              <a:rPr lang="en-US" sz="2200" dirty="0">
                <a:solidFill>
                  <a:srgbClr val="000000"/>
                </a:solidFill>
                <a:latin typeface="Segoe Script" panose="030B0504020000000003" pitchFamily="66" charset="0"/>
              </a:rPr>
              <a:t>Psychotherapy (also called talk therapy) and medication are the two main </a:t>
            </a:r>
          </a:p>
          <a:p>
            <a:pPr algn="ctr">
              <a:lnSpc>
                <a:spcPts val="3959"/>
              </a:lnSpc>
              <a:spcBef>
                <a:spcPct val="0"/>
              </a:spcBef>
            </a:pPr>
            <a:r>
              <a:rPr lang="en-US" sz="2200" dirty="0">
                <a:solidFill>
                  <a:srgbClr val="000000"/>
                </a:solidFill>
                <a:latin typeface="Segoe Script" panose="030B0504020000000003" pitchFamily="66" charset="0"/>
              </a:rPr>
              <a:t>treatments for anxiety.  Many people benefit from a combination of the two.</a:t>
            </a:r>
          </a:p>
        </p:txBody>
      </p:sp>
      <p:sp>
        <p:nvSpPr>
          <p:cNvPr id="7" name="TextBox 7"/>
          <p:cNvSpPr txBox="1"/>
          <p:nvPr/>
        </p:nvSpPr>
        <p:spPr>
          <a:xfrm>
            <a:off x="10668000" y="9967414"/>
            <a:ext cx="8363485" cy="256480"/>
          </a:xfrm>
          <a:prstGeom prst="rect">
            <a:avLst/>
          </a:prstGeom>
        </p:spPr>
        <p:txBody>
          <a:bodyPr wrap="square" lIns="0" tIns="0" rIns="0" bIns="0" rtlCol="0" anchor="t">
            <a:spAutoFit/>
          </a:bodyPr>
          <a:lstStyle/>
          <a:p>
            <a:pPr algn="ctr">
              <a:lnSpc>
                <a:spcPts val="2000"/>
              </a:lnSpc>
              <a:spcBef>
                <a:spcPct val="0"/>
              </a:spcBef>
            </a:pPr>
            <a:r>
              <a:rPr lang="en-US" sz="2000" dirty="0">
                <a:solidFill>
                  <a:srgbClr val="FFFFFF"/>
                </a:solidFill>
                <a:latin typeface="Fraunces Thin"/>
              </a:rPr>
              <a:t>*Information source: National Institute of Mental Health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588687" flipH="1">
            <a:off x="13420237" y="2613126"/>
            <a:ext cx="6441762" cy="9169768"/>
          </a:xfrm>
          <a:custGeom>
            <a:avLst/>
            <a:gdLst/>
            <a:ahLst/>
            <a:cxnLst/>
            <a:rect l="l" t="t" r="r" b="b"/>
            <a:pathLst>
              <a:path w="6441762" h="9169768">
                <a:moveTo>
                  <a:pt x="6441762" y="0"/>
                </a:moveTo>
                <a:lnTo>
                  <a:pt x="0" y="0"/>
                </a:lnTo>
                <a:lnTo>
                  <a:pt x="0" y="9169768"/>
                </a:lnTo>
                <a:lnTo>
                  <a:pt x="6441762" y="9169768"/>
                </a:lnTo>
                <a:lnTo>
                  <a:pt x="6441762" y="0"/>
                </a:lnTo>
                <a:close/>
              </a:path>
            </a:pathLst>
          </a:custGeom>
          <a:blipFill>
            <a:blip r:embed="rId3"/>
            <a:stretch>
              <a:fillRect/>
            </a:stretch>
          </a:blipFill>
        </p:spPr>
      </p:sp>
      <p:sp>
        <p:nvSpPr>
          <p:cNvPr id="4" name="Freeform 4"/>
          <p:cNvSpPr/>
          <p:nvPr/>
        </p:nvSpPr>
        <p:spPr>
          <a:xfrm>
            <a:off x="12686051" y="2131326"/>
            <a:ext cx="7663815" cy="8229600"/>
          </a:xfrm>
          <a:custGeom>
            <a:avLst/>
            <a:gdLst/>
            <a:ahLst/>
            <a:cxnLst/>
            <a:rect l="l" t="t" r="r" b="b"/>
            <a:pathLst>
              <a:path w="7663815" h="8229600">
                <a:moveTo>
                  <a:pt x="0" y="0"/>
                </a:moveTo>
                <a:lnTo>
                  <a:pt x="7663815" y="0"/>
                </a:lnTo>
                <a:lnTo>
                  <a:pt x="7663815" y="8229600"/>
                </a:lnTo>
                <a:lnTo>
                  <a:pt x="0" y="8229600"/>
                </a:lnTo>
                <a:lnTo>
                  <a:pt x="0" y="0"/>
                </a:lnTo>
                <a:close/>
              </a:path>
            </a:pathLst>
          </a:custGeom>
          <a:blipFill>
            <a:blip r:embed="rId4"/>
            <a:stretch>
              <a:fillRect/>
            </a:stretch>
          </a:blipFill>
        </p:spPr>
      </p:sp>
      <p:sp>
        <p:nvSpPr>
          <p:cNvPr id="5" name="TextBox 5"/>
          <p:cNvSpPr txBox="1"/>
          <p:nvPr/>
        </p:nvSpPr>
        <p:spPr>
          <a:xfrm>
            <a:off x="1143952" y="2131326"/>
            <a:ext cx="14164549" cy="1952625"/>
          </a:xfrm>
          <a:prstGeom prst="rect">
            <a:avLst/>
          </a:prstGeom>
        </p:spPr>
        <p:txBody>
          <a:bodyPr lIns="0" tIns="0" rIns="0" bIns="0" rtlCol="0" anchor="t">
            <a:spAutoFit/>
          </a:bodyPr>
          <a:lstStyle/>
          <a:p>
            <a:pPr>
              <a:lnSpc>
                <a:spcPts val="5160"/>
              </a:lnSpc>
            </a:pPr>
            <a:r>
              <a:rPr lang="en-US" sz="4300" dirty="0">
                <a:solidFill>
                  <a:srgbClr val="FFFFFF"/>
                </a:solidFill>
                <a:latin typeface="Public Sans"/>
              </a:rPr>
              <a:t>If you have concerns about your student’s emotional health, please reach out to his/her Cy-Ranch counselor who can provide further resources, if needed. </a:t>
            </a:r>
          </a:p>
        </p:txBody>
      </p:sp>
      <p:sp>
        <p:nvSpPr>
          <p:cNvPr id="6" name="TextBox 6"/>
          <p:cNvSpPr txBox="1"/>
          <p:nvPr/>
        </p:nvSpPr>
        <p:spPr>
          <a:xfrm>
            <a:off x="1143952" y="4575240"/>
            <a:ext cx="11208415" cy="4921250"/>
          </a:xfrm>
          <a:prstGeom prst="rect">
            <a:avLst/>
          </a:prstGeom>
        </p:spPr>
        <p:txBody>
          <a:bodyPr lIns="0" tIns="0" rIns="0" bIns="0" rtlCol="0" anchor="t">
            <a:spAutoFit/>
          </a:bodyPr>
          <a:lstStyle/>
          <a:p>
            <a:pPr>
              <a:lnSpc>
                <a:spcPts val="3249"/>
              </a:lnSpc>
            </a:pPr>
            <a:r>
              <a:rPr lang="en-US" sz="2499" dirty="0">
                <a:solidFill>
                  <a:srgbClr val="FFFFFF"/>
                </a:solidFill>
                <a:latin typeface="Public Sans"/>
              </a:rPr>
              <a:t>Some available CFISD resources include:</a:t>
            </a:r>
          </a:p>
          <a:p>
            <a:pPr>
              <a:lnSpc>
                <a:spcPts val="3249"/>
              </a:lnSpc>
            </a:pPr>
            <a:endParaRPr lang="en-US" sz="2499" dirty="0">
              <a:solidFill>
                <a:srgbClr val="FFFFFF"/>
              </a:solidFill>
              <a:latin typeface="Public Sans"/>
            </a:endParaRPr>
          </a:p>
          <a:p>
            <a:pPr marL="539746" lvl="1" indent="-269873">
              <a:lnSpc>
                <a:spcPts val="3249"/>
              </a:lnSpc>
              <a:buFont typeface="Arial"/>
              <a:buChar char="•"/>
            </a:pPr>
            <a:r>
              <a:rPr lang="en-US" sz="2499" dirty="0">
                <a:solidFill>
                  <a:srgbClr val="FFFFFF"/>
                </a:solidFill>
                <a:latin typeface="Public Sans Bold"/>
              </a:rPr>
              <a:t>CFISD Referral Information &amp; Community Resource Guide </a:t>
            </a:r>
            <a:r>
              <a:rPr lang="en-US" sz="2499" dirty="0">
                <a:solidFill>
                  <a:srgbClr val="FFFFFF"/>
                </a:solidFill>
                <a:latin typeface="Public Sans"/>
              </a:rPr>
              <a:t>(updated yearly) can be found online at cfisd.net&gt;Departments&gt;Guidance and Counseling</a:t>
            </a:r>
          </a:p>
          <a:p>
            <a:pPr>
              <a:lnSpc>
                <a:spcPts val="3249"/>
              </a:lnSpc>
            </a:pPr>
            <a:endParaRPr lang="en-US" sz="2499" dirty="0">
              <a:solidFill>
                <a:srgbClr val="FFFFFF"/>
              </a:solidFill>
              <a:latin typeface="Public Sans"/>
            </a:endParaRPr>
          </a:p>
          <a:p>
            <a:pPr marL="539746" lvl="1" indent="-269873">
              <a:lnSpc>
                <a:spcPts val="3249"/>
              </a:lnSpc>
              <a:buFont typeface="Arial"/>
              <a:buChar char="•"/>
            </a:pPr>
            <a:r>
              <a:rPr lang="en-US" sz="2499" dirty="0">
                <a:solidFill>
                  <a:srgbClr val="FFFFFF"/>
                </a:solidFill>
                <a:latin typeface="Public Sans Bold"/>
              </a:rPr>
              <a:t>Youth Service Specialist</a:t>
            </a:r>
            <a:r>
              <a:rPr lang="en-US" sz="2499" dirty="0">
                <a:solidFill>
                  <a:srgbClr val="FFFFFF"/>
                </a:solidFill>
                <a:latin typeface="Public Sans"/>
              </a:rPr>
              <a:t> assigned to Cypress Ranch HS – Joshua Bibbs</a:t>
            </a:r>
          </a:p>
          <a:p>
            <a:pPr>
              <a:lnSpc>
                <a:spcPts val="3249"/>
              </a:lnSpc>
            </a:pPr>
            <a:endParaRPr lang="en-US" sz="2499" dirty="0">
              <a:solidFill>
                <a:srgbClr val="FFFFFF"/>
              </a:solidFill>
              <a:latin typeface="Public Sans"/>
            </a:endParaRPr>
          </a:p>
          <a:p>
            <a:pPr marL="539746" lvl="1" indent="-269873">
              <a:lnSpc>
                <a:spcPts val="3249"/>
              </a:lnSpc>
              <a:spcBef>
                <a:spcPct val="0"/>
              </a:spcBef>
              <a:buFont typeface="Arial"/>
              <a:buChar char="•"/>
            </a:pPr>
            <a:r>
              <a:rPr lang="en-US" sz="2499" dirty="0">
                <a:solidFill>
                  <a:srgbClr val="FFFFFF"/>
                </a:solidFill>
                <a:latin typeface="Public Sans Bold"/>
              </a:rPr>
              <a:t>CFISD Mental Health Intervention Team (MHIT) </a:t>
            </a:r>
            <a:r>
              <a:rPr lang="en-US" sz="2499" dirty="0">
                <a:solidFill>
                  <a:srgbClr val="FFFFFF"/>
                </a:solidFill>
                <a:latin typeface="Public Sans"/>
              </a:rPr>
              <a:t>comprised of four licensed professional counselors, two licensed psychologists and two mental health police officers.</a:t>
            </a:r>
          </a:p>
          <a:p>
            <a:pPr>
              <a:lnSpc>
                <a:spcPts val="3249"/>
              </a:lnSpc>
              <a:spcBef>
                <a:spcPct val="0"/>
              </a:spcBef>
            </a:pPr>
            <a:endParaRPr lang="en-US" sz="2499" dirty="0">
              <a:solidFill>
                <a:srgbClr val="FFFFFF"/>
              </a:solidFill>
              <a:latin typeface="Public Sans"/>
            </a:endParaRPr>
          </a:p>
        </p:txBody>
      </p:sp>
      <p:sp>
        <p:nvSpPr>
          <p:cNvPr id="7" name="TextBox 7"/>
          <p:cNvSpPr txBox="1"/>
          <p:nvPr/>
        </p:nvSpPr>
        <p:spPr>
          <a:xfrm>
            <a:off x="1143952" y="445185"/>
            <a:ext cx="16000095" cy="1431161"/>
          </a:xfrm>
          <a:prstGeom prst="rect">
            <a:avLst/>
          </a:prstGeom>
        </p:spPr>
        <p:txBody>
          <a:bodyPr lIns="0" tIns="0" rIns="0" bIns="0" rtlCol="0" anchor="t">
            <a:spAutoFit/>
          </a:bodyPr>
          <a:lstStyle/>
          <a:p>
            <a:pPr algn="ctr">
              <a:lnSpc>
                <a:spcPts val="11999"/>
              </a:lnSpc>
              <a:spcBef>
                <a:spcPct val="0"/>
              </a:spcBef>
            </a:pPr>
            <a:r>
              <a:rPr lang="en-US" sz="7200" dirty="0">
                <a:solidFill>
                  <a:srgbClr val="FFFFFF"/>
                </a:solidFill>
                <a:latin typeface="Segoe Script" panose="030B0504020000000003" pitchFamily="66" charset="0"/>
              </a:rPr>
              <a:t>CFISD Mental Health Resources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grpSp>
        <p:nvGrpSpPr>
          <p:cNvPr id="4" name="Group 4"/>
          <p:cNvGrpSpPr/>
          <p:nvPr/>
        </p:nvGrpSpPr>
        <p:grpSpPr>
          <a:xfrm>
            <a:off x="6315075" y="2314575"/>
            <a:ext cx="5657850" cy="565785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p:spPr>
        </p:sp>
      </p:grpSp>
      <p:sp>
        <p:nvSpPr>
          <p:cNvPr id="6" name="Freeform 6"/>
          <p:cNvSpPr/>
          <p:nvPr/>
        </p:nvSpPr>
        <p:spPr>
          <a:xfrm>
            <a:off x="361412" y="800100"/>
            <a:ext cx="8312727" cy="8229600"/>
          </a:xfrm>
          <a:custGeom>
            <a:avLst/>
            <a:gdLst/>
            <a:ahLst/>
            <a:cxnLst/>
            <a:rect l="l" t="t" r="r" b="b"/>
            <a:pathLst>
              <a:path w="8312727" h="8229600">
                <a:moveTo>
                  <a:pt x="0" y="0"/>
                </a:moveTo>
                <a:lnTo>
                  <a:pt x="8312727" y="0"/>
                </a:lnTo>
                <a:lnTo>
                  <a:pt x="8312727" y="8229600"/>
                </a:lnTo>
                <a:lnTo>
                  <a:pt x="0" y="8229600"/>
                </a:lnTo>
                <a:lnTo>
                  <a:pt x="0" y="0"/>
                </a:lnTo>
                <a:close/>
              </a:path>
            </a:pathLst>
          </a:custGeom>
          <a:blipFill>
            <a:blip r:embed="rId3"/>
            <a:stretch>
              <a:fillRect/>
            </a:stretch>
          </a:blipFill>
        </p:spPr>
      </p:sp>
      <p:sp>
        <p:nvSpPr>
          <p:cNvPr id="7" name="TextBox 7"/>
          <p:cNvSpPr txBox="1"/>
          <p:nvPr/>
        </p:nvSpPr>
        <p:spPr>
          <a:xfrm>
            <a:off x="7830017" y="4095612"/>
            <a:ext cx="9986590" cy="5162688"/>
          </a:xfrm>
          <a:prstGeom prst="rect">
            <a:avLst/>
          </a:prstGeom>
        </p:spPr>
        <p:txBody>
          <a:bodyPr lIns="0" tIns="0" rIns="0" bIns="0" rtlCol="0" anchor="t">
            <a:spAutoFit/>
          </a:bodyPr>
          <a:lstStyle/>
          <a:p>
            <a:pPr algn="ctr">
              <a:lnSpc>
                <a:spcPts val="3748"/>
              </a:lnSpc>
            </a:pPr>
            <a:r>
              <a:rPr lang="en-US" sz="2883">
                <a:solidFill>
                  <a:srgbClr val="000000"/>
                </a:solidFill>
                <a:latin typeface="Public Sans"/>
              </a:rPr>
              <a:t>The National Institute of Mental Health</a:t>
            </a:r>
          </a:p>
          <a:p>
            <a:pPr algn="ctr">
              <a:lnSpc>
                <a:spcPts val="3748"/>
              </a:lnSpc>
            </a:pPr>
            <a:endParaRPr lang="en-US" sz="2883">
              <a:solidFill>
                <a:srgbClr val="000000"/>
              </a:solidFill>
              <a:latin typeface="Public Sans"/>
            </a:endParaRPr>
          </a:p>
          <a:p>
            <a:pPr algn="ctr">
              <a:lnSpc>
                <a:spcPts val="3748"/>
              </a:lnSpc>
            </a:pPr>
            <a:r>
              <a:rPr lang="en-US" sz="2883">
                <a:solidFill>
                  <a:srgbClr val="000000"/>
                </a:solidFill>
                <a:latin typeface="Public Sans"/>
              </a:rPr>
              <a:t>Johns Hopkins All Children’s Hospital/Jennifer Katzenstein, Ph.D.</a:t>
            </a:r>
          </a:p>
          <a:p>
            <a:pPr algn="ctr">
              <a:lnSpc>
                <a:spcPts val="3748"/>
              </a:lnSpc>
            </a:pPr>
            <a:endParaRPr lang="en-US" sz="2883">
              <a:solidFill>
                <a:srgbClr val="000000"/>
              </a:solidFill>
              <a:latin typeface="Public Sans"/>
            </a:endParaRPr>
          </a:p>
          <a:p>
            <a:pPr algn="ctr">
              <a:lnSpc>
                <a:spcPts val="3748"/>
              </a:lnSpc>
            </a:pPr>
            <a:r>
              <a:rPr lang="en-US" sz="2883">
                <a:solidFill>
                  <a:srgbClr val="000000"/>
                </a:solidFill>
                <a:latin typeface="Public Sans"/>
              </a:rPr>
              <a:t>Anxiety Relief for Teens/Regine Galanti, Ph.D.</a:t>
            </a:r>
          </a:p>
          <a:p>
            <a:pPr algn="ctr">
              <a:lnSpc>
                <a:spcPts val="3748"/>
              </a:lnSpc>
            </a:pPr>
            <a:endParaRPr lang="en-US" sz="2883">
              <a:solidFill>
                <a:srgbClr val="000000"/>
              </a:solidFill>
              <a:latin typeface="Public Sans"/>
            </a:endParaRPr>
          </a:p>
          <a:p>
            <a:pPr algn="ctr">
              <a:lnSpc>
                <a:spcPts val="3748"/>
              </a:lnSpc>
            </a:pPr>
            <a:r>
              <a:rPr lang="en-US" sz="2883">
                <a:solidFill>
                  <a:srgbClr val="000000"/>
                </a:solidFill>
                <a:latin typeface="Public Sans"/>
              </a:rPr>
              <a:t>ADAA – Anxiety and Depression Association of America </a:t>
            </a:r>
          </a:p>
          <a:p>
            <a:pPr algn="ctr">
              <a:lnSpc>
                <a:spcPts val="3748"/>
              </a:lnSpc>
            </a:pPr>
            <a:endParaRPr lang="en-US" sz="2883">
              <a:solidFill>
                <a:srgbClr val="000000"/>
              </a:solidFill>
              <a:latin typeface="Public Sans"/>
            </a:endParaRPr>
          </a:p>
          <a:p>
            <a:pPr algn="ctr">
              <a:lnSpc>
                <a:spcPts val="3748"/>
              </a:lnSpc>
            </a:pPr>
            <a:r>
              <a:rPr lang="en-US" sz="2883">
                <a:solidFill>
                  <a:srgbClr val="000000"/>
                </a:solidFill>
                <a:latin typeface="Public Sans"/>
              </a:rPr>
              <a:t>Mayo Clinic</a:t>
            </a:r>
          </a:p>
          <a:p>
            <a:pPr marL="0" lvl="0" indent="0" algn="ctr">
              <a:lnSpc>
                <a:spcPts val="3748"/>
              </a:lnSpc>
              <a:spcBef>
                <a:spcPct val="0"/>
              </a:spcBef>
            </a:pPr>
            <a:endParaRPr lang="en-US" sz="2883">
              <a:solidFill>
                <a:srgbClr val="000000"/>
              </a:solidFill>
              <a:latin typeface="Public Sans"/>
            </a:endParaRPr>
          </a:p>
        </p:txBody>
      </p:sp>
      <p:sp>
        <p:nvSpPr>
          <p:cNvPr id="8" name="TextBox 8"/>
          <p:cNvSpPr txBox="1"/>
          <p:nvPr/>
        </p:nvSpPr>
        <p:spPr>
          <a:xfrm>
            <a:off x="7830017" y="790575"/>
            <a:ext cx="9449420" cy="3077766"/>
          </a:xfrm>
          <a:prstGeom prst="rect">
            <a:avLst/>
          </a:prstGeom>
        </p:spPr>
        <p:txBody>
          <a:bodyPr lIns="0" tIns="0" rIns="0" bIns="0" rtlCol="0" anchor="t">
            <a:spAutoFit/>
          </a:bodyPr>
          <a:lstStyle/>
          <a:p>
            <a:pPr algn="ctr">
              <a:lnSpc>
                <a:spcPts val="11999"/>
              </a:lnSpc>
              <a:spcBef>
                <a:spcPct val="0"/>
              </a:spcBef>
            </a:pPr>
            <a:r>
              <a:rPr lang="en-US" sz="8000" dirty="0">
                <a:solidFill>
                  <a:srgbClr val="000000"/>
                </a:solidFill>
                <a:latin typeface="Segoe Script" panose="030B0504020000000003" pitchFamily="66" charset="0"/>
              </a:rPr>
              <a:t>Informational Resources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grpSp>
        <p:nvGrpSpPr>
          <p:cNvPr id="4" name="Group 4"/>
          <p:cNvGrpSpPr/>
          <p:nvPr/>
        </p:nvGrpSpPr>
        <p:grpSpPr>
          <a:xfrm>
            <a:off x="7906458" y="3744341"/>
            <a:ext cx="5657850" cy="5657850"/>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alpha val="0"/>
              </a:srgbClr>
            </a:solidFill>
          </p:spPr>
        </p:sp>
      </p:grpSp>
      <p:sp>
        <p:nvSpPr>
          <p:cNvPr id="6" name="TextBox 6"/>
          <p:cNvSpPr txBox="1"/>
          <p:nvPr/>
        </p:nvSpPr>
        <p:spPr>
          <a:xfrm>
            <a:off x="6967404" y="2400300"/>
            <a:ext cx="10204548" cy="7424725"/>
          </a:xfrm>
          <a:prstGeom prst="rect">
            <a:avLst/>
          </a:prstGeom>
        </p:spPr>
        <p:txBody>
          <a:bodyPr lIns="0" tIns="0" rIns="0" bIns="0" rtlCol="0" anchor="t">
            <a:spAutoFit/>
          </a:bodyPr>
          <a:lstStyle/>
          <a:p>
            <a:pPr>
              <a:lnSpc>
                <a:spcPts val="4194"/>
              </a:lnSpc>
              <a:spcBef>
                <a:spcPct val="0"/>
              </a:spcBef>
            </a:pPr>
            <a:r>
              <a:rPr lang="en-US" sz="4194" u="sng" dirty="0">
                <a:solidFill>
                  <a:srgbClr val="000000"/>
                </a:solidFill>
                <a:latin typeface="Glacial Indifference"/>
              </a:rPr>
              <a:t>Education</a:t>
            </a:r>
            <a:r>
              <a:rPr lang="en-US" sz="4194" dirty="0">
                <a:solidFill>
                  <a:srgbClr val="000000"/>
                </a:solidFill>
                <a:latin typeface="Glacial Indifference"/>
              </a:rPr>
              <a:t>:</a:t>
            </a:r>
          </a:p>
          <a:p>
            <a:pPr marL="905561" lvl="1" indent="-452780">
              <a:buFont typeface="Arial"/>
              <a:buChar char="•"/>
            </a:pPr>
            <a:r>
              <a:rPr lang="en-US" sz="4194" dirty="0">
                <a:solidFill>
                  <a:srgbClr val="000000"/>
                </a:solidFill>
                <a:latin typeface="Glacial Indifference"/>
              </a:rPr>
              <a:t>BA English/Education – UT Arlington</a:t>
            </a:r>
          </a:p>
          <a:p>
            <a:pPr marL="905561" lvl="1" indent="-452780">
              <a:buFont typeface="Arial"/>
              <a:buChar char="•"/>
            </a:pPr>
            <a:r>
              <a:rPr lang="en-US" sz="4194" dirty="0">
                <a:solidFill>
                  <a:srgbClr val="000000"/>
                </a:solidFill>
                <a:latin typeface="Glacial Indifference"/>
              </a:rPr>
              <a:t>M.Ed. in Counseling– University of North Texas</a:t>
            </a:r>
          </a:p>
          <a:p>
            <a:pPr>
              <a:lnSpc>
                <a:spcPts val="4194"/>
              </a:lnSpc>
              <a:spcBef>
                <a:spcPct val="0"/>
              </a:spcBef>
            </a:pPr>
            <a:endParaRPr lang="en-US" sz="4194" dirty="0">
              <a:solidFill>
                <a:srgbClr val="000000"/>
              </a:solidFill>
              <a:latin typeface="Glacial Indifference"/>
            </a:endParaRPr>
          </a:p>
          <a:p>
            <a:pPr>
              <a:lnSpc>
                <a:spcPts val="4194"/>
              </a:lnSpc>
              <a:spcBef>
                <a:spcPct val="0"/>
              </a:spcBef>
            </a:pPr>
            <a:r>
              <a:rPr lang="en-US" sz="4194" u="sng" dirty="0">
                <a:solidFill>
                  <a:srgbClr val="000000"/>
                </a:solidFill>
                <a:latin typeface="Glacial Indifference"/>
              </a:rPr>
              <a:t>Experience</a:t>
            </a:r>
            <a:r>
              <a:rPr lang="en-US" sz="4194" dirty="0">
                <a:solidFill>
                  <a:srgbClr val="000000"/>
                </a:solidFill>
                <a:latin typeface="Glacial Indifference"/>
              </a:rPr>
              <a:t>:</a:t>
            </a:r>
          </a:p>
          <a:p>
            <a:pPr marL="905561" lvl="1" indent="-452780">
              <a:buFont typeface="Arial"/>
              <a:buChar char="•"/>
            </a:pPr>
            <a:r>
              <a:rPr lang="en-US" sz="4194" dirty="0">
                <a:solidFill>
                  <a:srgbClr val="000000"/>
                </a:solidFill>
                <a:latin typeface="Glacial Indifference"/>
              </a:rPr>
              <a:t>Former CFISD Coordinator of High School Guidance &amp; Counseling</a:t>
            </a:r>
          </a:p>
          <a:p>
            <a:pPr marL="905561" lvl="1" indent="-452780">
              <a:buFont typeface="Arial"/>
              <a:buChar char="•"/>
            </a:pPr>
            <a:r>
              <a:rPr lang="en-US" sz="4194" dirty="0">
                <a:solidFill>
                  <a:srgbClr val="000000"/>
                </a:solidFill>
                <a:latin typeface="Glacial Indifference"/>
              </a:rPr>
              <a:t>29 years counseling experience </a:t>
            </a:r>
            <a:br>
              <a:rPr lang="en-US" sz="4194" dirty="0">
                <a:solidFill>
                  <a:srgbClr val="000000"/>
                </a:solidFill>
                <a:latin typeface="Glacial Indifference"/>
              </a:rPr>
            </a:br>
            <a:r>
              <a:rPr lang="en-US" sz="4194" dirty="0">
                <a:solidFill>
                  <a:srgbClr val="000000"/>
                </a:solidFill>
                <a:latin typeface="Glacial Indifference"/>
              </a:rPr>
              <a:t>(12 years - elementary &amp; 17 years - high school)</a:t>
            </a:r>
          </a:p>
          <a:p>
            <a:pPr marL="905561" lvl="1" indent="-452780">
              <a:buFont typeface="Arial"/>
              <a:buChar char="•"/>
            </a:pPr>
            <a:r>
              <a:rPr lang="en-US" sz="4194" dirty="0">
                <a:solidFill>
                  <a:srgbClr val="000000"/>
                </a:solidFill>
                <a:latin typeface="Glacial Indifference"/>
              </a:rPr>
              <a:t>8 years teaching experience</a:t>
            </a:r>
          </a:p>
        </p:txBody>
      </p:sp>
      <p:sp>
        <p:nvSpPr>
          <p:cNvPr id="8" name="TextBox 8"/>
          <p:cNvSpPr txBox="1"/>
          <p:nvPr/>
        </p:nvSpPr>
        <p:spPr>
          <a:xfrm>
            <a:off x="6485580" y="700190"/>
            <a:ext cx="11168196" cy="1538883"/>
          </a:xfrm>
          <a:prstGeom prst="rect">
            <a:avLst/>
          </a:prstGeom>
        </p:spPr>
        <p:txBody>
          <a:bodyPr wrap="square" lIns="0" tIns="0" rIns="0" bIns="0" rtlCol="0" anchor="t">
            <a:spAutoFit/>
          </a:bodyPr>
          <a:lstStyle/>
          <a:p>
            <a:pPr marL="0" lvl="0" indent="0" algn="l">
              <a:lnSpc>
                <a:spcPts val="11999"/>
              </a:lnSpc>
              <a:spcBef>
                <a:spcPct val="0"/>
              </a:spcBef>
            </a:pPr>
            <a:r>
              <a:rPr lang="en-US" sz="8000" dirty="0">
                <a:solidFill>
                  <a:srgbClr val="000000"/>
                </a:solidFill>
                <a:latin typeface="Segoe Script" panose="030B0504020000000003" pitchFamily="66" charset="0"/>
              </a:rPr>
              <a:t>Donna Dunn, M.Ed.</a:t>
            </a:r>
          </a:p>
        </p:txBody>
      </p:sp>
      <p:pic>
        <p:nvPicPr>
          <p:cNvPr id="3" name="Picture 2">
            <a:extLst>
              <a:ext uri="{FF2B5EF4-FFF2-40B4-BE49-F238E27FC236}">
                <a16:creationId xmlns:a16="http://schemas.microsoft.com/office/drawing/2014/main" id="{BFC7E7BF-8D66-DAED-00D0-B136ECA97047}"/>
              </a:ext>
            </a:extLst>
          </p:cNvPr>
          <p:cNvPicPr>
            <a:picLocks noChangeAspect="1"/>
          </p:cNvPicPr>
          <p:nvPr/>
        </p:nvPicPr>
        <p:blipFill>
          <a:blip r:embed="rId3"/>
          <a:stretch>
            <a:fillRect/>
          </a:stretch>
        </p:blipFill>
        <p:spPr>
          <a:xfrm>
            <a:off x="236120" y="1943100"/>
            <a:ext cx="6581398" cy="65138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sp>
        <p:nvSpPr>
          <p:cNvPr id="3" name="Freeform 3"/>
          <p:cNvSpPr/>
          <p:nvPr/>
        </p:nvSpPr>
        <p:spPr>
          <a:xfrm rot="-2361994">
            <a:off x="14490495" y="-1116352"/>
            <a:ext cx="2251167" cy="5681179"/>
          </a:xfrm>
          <a:custGeom>
            <a:avLst/>
            <a:gdLst/>
            <a:ahLst/>
            <a:cxnLst/>
            <a:rect l="l" t="t" r="r" b="b"/>
            <a:pathLst>
              <a:path w="2251167" h="5681179">
                <a:moveTo>
                  <a:pt x="0" y="0"/>
                </a:moveTo>
                <a:lnTo>
                  <a:pt x="2251168" y="0"/>
                </a:lnTo>
                <a:lnTo>
                  <a:pt x="2251168" y="5681179"/>
                </a:lnTo>
                <a:lnTo>
                  <a:pt x="0" y="5681179"/>
                </a:lnTo>
                <a:lnTo>
                  <a:pt x="0" y="0"/>
                </a:lnTo>
                <a:close/>
              </a:path>
            </a:pathLst>
          </a:custGeom>
          <a:blipFill>
            <a:blip r:embed="rId3"/>
            <a:stretch>
              <a:fillRect/>
            </a:stretch>
          </a:blipFill>
        </p:spPr>
      </p:sp>
      <p:sp>
        <p:nvSpPr>
          <p:cNvPr id="4" name="Freeform 4"/>
          <p:cNvSpPr/>
          <p:nvPr/>
        </p:nvSpPr>
        <p:spPr>
          <a:xfrm rot="1971562" flipH="1">
            <a:off x="1220763" y="-1203174"/>
            <a:ext cx="2251167" cy="5681179"/>
          </a:xfrm>
          <a:custGeom>
            <a:avLst/>
            <a:gdLst/>
            <a:ahLst/>
            <a:cxnLst/>
            <a:rect l="l" t="t" r="r" b="b"/>
            <a:pathLst>
              <a:path w="2251167" h="5681179">
                <a:moveTo>
                  <a:pt x="2251167" y="0"/>
                </a:moveTo>
                <a:lnTo>
                  <a:pt x="0" y="0"/>
                </a:lnTo>
                <a:lnTo>
                  <a:pt x="0" y="5681179"/>
                </a:lnTo>
                <a:lnTo>
                  <a:pt x="2251167" y="5681179"/>
                </a:lnTo>
                <a:lnTo>
                  <a:pt x="2251167" y="0"/>
                </a:lnTo>
                <a:close/>
              </a:path>
            </a:pathLst>
          </a:custGeom>
          <a:blipFill>
            <a:blip r:embed="rId3"/>
            <a:stretch>
              <a:fillRect/>
            </a:stretch>
          </a:blipFill>
        </p:spPr>
      </p:sp>
      <p:sp>
        <p:nvSpPr>
          <p:cNvPr id="5" name="Freeform 5"/>
          <p:cNvSpPr/>
          <p:nvPr/>
        </p:nvSpPr>
        <p:spPr>
          <a:xfrm rot="1973778">
            <a:off x="-338293" y="1231095"/>
            <a:ext cx="3818214" cy="3126163"/>
          </a:xfrm>
          <a:custGeom>
            <a:avLst/>
            <a:gdLst/>
            <a:ahLst/>
            <a:cxnLst/>
            <a:rect l="l" t="t" r="r" b="b"/>
            <a:pathLst>
              <a:path w="3818214" h="3126163">
                <a:moveTo>
                  <a:pt x="0" y="0"/>
                </a:moveTo>
                <a:lnTo>
                  <a:pt x="3818214" y="0"/>
                </a:lnTo>
                <a:lnTo>
                  <a:pt x="3818214" y="3126163"/>
                </a:lnTo>
                <a:lnTo>
                  <a:pt x="0" y="3126163"/>
                </a:lnTo>
                <a:lnTo>
                  <a:pt x="0" y="0"/>
                </a:lnTo>
                <a:close/>
              </a:path>
            </a:pathLst>
          </a:custGeom>
          <a:blipFill>
            <a:blip r:embed="rId4"/>
            <a:stretch>
              <a:fillRect/>
            </a:stretch>
          </a:blipFill>
        </p:spPr>
      </p:sp>
      <p:sp>
        <p:nvSpPr>
          <p:cNvPr id="6" name="Freeform 6"/>
          <p:cNvSpPr/>
          <p:nvPr/>
        </p:nvSpPr>
        <p:spPr>
          <a:xfrm rot="-2101726">
            <a:off x="14740402" y="1398637"/>
            <a:ext cx="3818214" cy="3126163"/>
          </a:xfrm>
          <a:custGeom>
            <a:avLst/>
            <a:gdLst/>
            <a:ahLst/>
            <a:cxnLst/>
            <a:rect l="l" t="t" r="r" b="b"/>
            <a:pathLst>
              <a:path w="3818214" h="3126163">
                <a:moveTo>
                  <a:pt x="0" y="0"/>
                </a:moveTo>
                <a:lnTo>
                  <a:pt x="3818214" y="0"/>
                </a:lnTo>
                <a:lnTo>
                  <a:pt x="3818214" y="3126162"/>
                </a:lnTo>
                <a:lnTo>
                  <a:pt x="0" y="3126162"/>
                </a:lnTo>
                <a:lnTo>
                  <a:pt x="0" y="0"/>
                </a:lnTo>
                <a:close/>
              </a:path>
            </a:pathLst>
          </a:custGeom>
          <a:blipFill>
            <a:blip r:embed="rId4"/>
            <a:stretch>
              <a:fillRect/>
            </a:stretch>
          </a:blipFill>
        </p:spPr>
      </p:sp>
      <p:sp>
        <p:nvSpPr>
          <p:cNvPr id="7" name="TextBox 7"/>
          <p:cNvSpPr txBox="1"/>
          <p:nvPr/>
        </p:nvSpPr>
        <p:spPr>
          <a:xfrm>
            <a:off x="2926487" y="176407"/>
            <a:ext cx="12435024" cy="2834750"/>
          </a:xfrm>
          <a:prstGeom prst="rect">
            <a:avLst/>
          </a:prstGeom>
        </p:spPr>
        <p:txBody>
          <a:bodyPr lIns="0" tIns="0" rIns="0" bIns="0" rtlCol="0" anchor="t">
            <a:spAutoFit/>
          </a:bodyPr>
          <a:lstStyle/>
          <a:p>
            <a:pPr algn="ctr">
              <a:lnSpc>
                <a:spcPts val="11520"/>
              </a:lnSpc>
            </a:pPr>
            <a:r>
              <a:rPr lang="en-US" sz="7200" dirty="0">
                <a:solidFill>
                  <a:srgbClr val="000000"/>
                </a:solidFill>
                <a:latin typeface="Segoe Script" panose="030B0504020000000003" pitchFamily="66" charset="0"/>
              </a:rPr>
              <a:t>The Teen Brain:</a:t>
            </a:r>
          </a:p>
          <a:p>
            <a:pPr marL="0" lvl="0" indent="0" algn="ctr">
              <a:lnSpc>
                <a:spcPts val="11520"/>
              </a:lnSpc>
              <a:spcBef>
                <a:spcPct val="0"/>
              </a:spcBef>
            </a:pPr>
            <a:r>
              <a:rPr lang="en-US" sz="6000" dirty="0">
                <a:solidFill>
                  <a:srgbClr val="000000"/>
                </a:solidFill>
                <a:latin typeface="Segoe Script" panose="030B0504020000000003" pitchFamily="66" charset="0"/>
              </a:rPr>
              <a:t>Important Things to Know</a:t>
            </a:r>
          </a:p>
        </p:txBody>
      </p:sp>
      <p:sp>
        <p:nvSpPr>
          <p:cNvPr id="8" name="TextBox 8"/>
          <p:cNvSpPr txBox="1"/>
          <p:nvPr/>
        </p:nvSpPr>
        <p:spPr>
          <a:xfrm>
            <a:off x="506957" y="4080315"/>
            <a:ext cx="17274086" cy="6283771"/>
          </a:xfrm>
          <a:prstGeom prst="rect">
            <a:avLst/>
          </a:prstGeom>
        </p:spPr>
        <p:txBody>
          <a:bodyPr lIns="0" tIns="0" rIns="0" bIns="0" rtlCol="0" anchor="t">
            <a:spAutoFit/>
          </a:bodyPr>
          <a:lstStyle/>
          <a:p>
            <a:pPr marL="539748" lvl="1" indent="-269874">
              <a:lnSpc>
                <a:spcPts val="3074"/>
              </a:lnSpc>
              <a:buFont typeface="Arial"/>
              <a:buChar char="•"/>
            </a:pPr>
            <a:r>
              <a:rPr lang="en-US" sz="2499" dirty="0">
                <a:solidFill>
                  <a:srgbClr val="000000"/>
                </a:solidFill>
                <a:latin typeface="Public Sans"/>
              </a:rPr>
              <a:t>During adolescence, the brain goes through rapid changes in its shape and size and also in how it works.</a:t>
            </a:r>
          </a:p>
          <a:p>
            <a:pPr>
              <a:lnSpc>
                <a:spcPts val="3074"/>
              </a:lnSpc>
            </a:pPr>
            <a:endParaRPr lang="en-US" sz="2499" dirty="0">
              <a:solidFill>
                <a:srgbClr val="000000"/>
              </a:solidFill>
              <a:latin typeface="Public Sans"/>
            </a:endParaRPr>
          </a:p>
          <a:p>
            <a:pPr marL="539748" lvl="1" indent="-269874">
              <a:lnSpc>
                <a:spcPts val="3074"/>
              </a:lnSpc>
              <a:buFont typeface="Arial"/>
              <a:buChar char="•"/>
            </a:pPr>
            <a:r>
              <a:rPr lang="en-US" sz="2499" dirty="0">
                <a:solidFill>
                  <a:srgbClr val="000000"/>
                </a:solidFill>
                <a:latin typeface="Public Sans"/>
              </a:rPr>
              <a:t>The brain reaches its biggest size in early adolescence and continues to develop and mature until the mid-20s.</a:t>
            </a:r>
          </a:p>
          <a:p>
            <a:pPr>
              <a:lnSpc>
                <a:spcPts val="3074"/>
              </a:lnSpc>
            </a:pPr>
            <a:endParaRPr lang="en-US" sz="2499" dirty="0">
              <a:solidFill>
                <a:srgbClr val="000000"/>
              </a:solidFill>
              <a:latin typeface="Public Sans"/>
            </a:endParaRPr>
          </a:p>
          <a:p>
            <a:pPr marL="539748" lvl="1" indent="-269874">
              <a:lnSpc>
                <a:spcPts val="3074"/>
              </a:lnSpc>
              <a:buFont typeface="Arial"/>
              <a:buChar char="•"/>
            </a:pPr>
            <a:r>
              <a:rPr lang="en-US" sz="2499" dirty="0">
                <a:solidFill>
                  <a:srgbClr val="000000"/>
                </a:solidFill>
                <a:latin typeface="Public Sans"/>
              </a:rPr>
              <a:t>The structures and connections in the brain that help to manage emotions are in flux during adolescence, making teens especially vulnerable to stress and anxiety.</a:t>
            </a:r>
          </a:p>
          <a:p>
            <a:pPr>
              <a:lnSpc>
                <a:spcPts val="3074"/>
              </a:lnSpc>
            </a:pPr>
            <a:endParaRPr lang="en-US" sz="2499" dirty="0">
              <a:solidFill>
                <a:srgbClr val="000000"/>
              </a:solidFill>
              <a:latin typeface="Public Sans"/>
            </a:endParaRPr>
          </a:p>
          <a:p>
            <a:pPr marL="539748" lvl="1" indent="-269874">
              <a:lnSpc>
                <a:spcPts val="3074"/>
              </a:lnSpc>
              <a:buFont typeface="Arial"/>
              <a:buChar char="•"/>
            </a:pPr>
            <a:r>
              <a:rPr lang="en-US" sz="2499" dirty="0">
                <a:solidFill>
                  <a:srgbClr val="000000"/>
                </a:solidFill>
                <a:latin typeface="Public Sans"/>
              </a:rPr>
              <a:t>Teens need more sleep than children and adults. </a:t>
            </a:r>
          </a:p>
          <a:p>
            <a:pPr marL="1079496" lvl="2" indent="-359832">
              <a:lnSpc>
                <a:spcPts val="3074"/>
              </a:lnSpc>
              <a:buFont typeface="Arial"/>
              <a:buChar char="⚬"/>
            </a:pPr>
            <a:r>
              <a:rPr lang="en-US" sz="2499" dirty="0">
                <a:solidFill>
                  <a:srgbClr val="000000"/>
                </a:solidFill>
                <a:latin typeface="Public Sans"/>
              </a:rPr>
              <a:t>Research has shown that melatonin (the “sleep” hormone) levels in the blood are naturally higher later at night and drop later in the morning in teens than in children and adults. </a:t>
            </a:r>
          </a:p>
          <a:p>
            <a:pPr marL="1079496" lvl="2" indent="-359832">
              <a:lnSpc>
                <a:spcPts val="3074"/>
              </a:lnSpc>
              <a:buFont typeface="Arial"/>
              <a:buChar char="⚬"/>
            </a:pPr>
            <a:r>
              <a:rPr lang="en-US" sz="2499" dirty="0">
                <a:solidFill>
                  <a:srgbClr val="000000"/>
                </a:solidFill>
                <a:latin typeface="Public Sans"/>
              </a:rPr>
              <a:t>Teens should get about 9 to 10 hours of sleep a night.  Lack of sleep can make it hard to pay attention, increase impulsivity, and may increase the risk of irritability or depression.</a:t>
            </a:r>
          </a:p>
          <a:p>
            <a:pPr>
              <a:lnSpc>
                <a:spcPts val="3074"/>
              </a:lnSpc>
            </a:pPr>
            <a:endParaRPr lang="en-US" sz="2499" dirty="0">
              <a:solidFill>
                <a:srgbClr val="000000"/>
              </a:solidFill>
              <a:latin typeface="Public Sans"/>
            </a:endParaRPr>
          </a:p>
          <a:p>
            <a:pPr marL="539748" lvl="1" indent="-269874">
              <a:lnSpc>
                <a:spcPts val="3074"/>
              </a:lnSpc>
              <a:buFont typeface="Arial"/>
              <a:buChar char="•"/>
            </a:pPr>
            <a:r>
              <a:rPr lang="en-US" sz="2499" dirty="0">
                <a:solidFill>
                  <a:srgbClr val="000000"/>
                </a:solidFill>
                <a:latin typeface="Public Sans"/>
              </a:rPr>
              <a:t>The teen brain is resilient. Although adolescence is a vulnerable time for the brain and for teenagers in general, most teens go on to become healthy adults.</a:t>
            </a:r>
          </a:p>
          <a:p>
            <a:pPr marL="0" lvl="0" indent="0" algn="ctr">
              <a:lnSpc>
                <a:spcPts val="2460"/>
              </a:lnSpc>
            </a:pPr>
            <a:endParaRPr lang="en-US" sz="2499" dirty="0">
              <a:solidFill>
                <a:srgbClr val="000000"/>
              </a:solidFill>
              <a:latin typeface="Public Sans"/>
            </a:endParaRPr>
          </a:p>
        </p:txBody>
      </p:sp>
      <p:sp>
        <p:nvSpPr>
          <p:cNvPr id="9" name="TextBox 9"/>
          <p:cNvSpPr txBox="1"/>
          <p:nvPr/>
        </p:nvSpPr>
        <p:spPr>
          <a:xfrm>
            <a:off x="10347379" y="9937751"/>
            <a:ext cx="7940621" cy="349249"/>
          </a:xfrm>
          <a:prstGeom prst="rect">
            <a:avLst/>
          </a:prstGeom>
        </p:spPr>
        <p:txBody>
          <a:bodyPr lIns="0" tIns="0" rIns="0" bIns="0" rtlCol="0" anchor="t">
            <a:spAutoFit/>
          </a:bodyPr>
          <a:lstStyle/>
          <a:p>
            <a:pPr algn="ctr">
              <a:lnSpc>
                <a:spcPts val="2800"/>
              </a:lnSpc>
            </a:pPr>
            <a:r>
              <a:rPr lang="en-US" sz="2000">
                <a:solidFill>
                  <a:srgbClr val="FFFFFF"/>
                </a:solidFill>
                <a:latin typeface="Canva Sans 1"/>
              </a:rPr>
              <a:t>*Information source: National Institute of Mental Health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1214795">
            <a:off x="9097495" y="-1034607"/>
            <a:ext cx="12842007" cy="2736953"/>
          </a:xfrm>
          <a:custGeom>
            <a:avLst/>
            <a:gdLst/>
            <a:ahLst/>
            <a:cxnLst/>
            <a:rect l="l" t="t" r="r" b="b"/>
            <a:pathLst>
              <a:path w="12842007" h="2736953">
                <a:moveTo>
                  <a:pt x="0" y="0"/>
                </a:moveTo>
                <a:lnTo>
                  <a:pt x="12842007" y="0"/>
                </a:lnTo>
                <a:lnTo>
                  <a:pt x="12842007" y="2736952"/>
                </a:lnTo>
                <a:lnTo>
                  <a:pt x="0" y="2736952"/>
                </a:lnTo>
                <a:lnTo>
                  <a:pt x="0" y="0"/>
                </a:lnTo>
                <a:close/>
              </a:path>
            </a:pathLst>
          </a:custGeom>
          <a:blipFill>
            <a:blip r:embed="rId3"/>
            <a:stretch>
              <a:fillRect/>
            </a:stretch>
          </a:blipFill>
        </p:spPr>
      </p:sp>
      <p:sp>
        <p:nvSpPr>
          <p:cNvPr id="4" name="Freeform 4"/>
          <p:cNvSpPr/>
          <p:nvPr/>
        </p:nvSpPr>
        <p:spPr>
          <a:xfrm rot="944847">
            <a:off x="-2880150" y="8821830"/>
            <a:ext cx="12842007" cy="2736953"/>
          </a:xfrm>
          <a:custGeom>
            <a:avLst/>
            <a:gdLst/>
            <a:ahLst/>
            <a:cxnLst/>
            <a:rect l="l" t="t" r="r" b="b"/>
            <a:pathLst>
              <a:path w="12842007" h="2736953">
                <a:moveTo>
                  <a:pt x="0" y="0"/>
                </a:moveTo>
                <a:lnTo>
                  <a:pt x="12842007" y="0"/>
                </a:lnTo>
                <a:lnTo>
                  <a:pt x="12842007" y="2736953"/>
                </a:lnTo>
                <a:lnTo>
                  <a:pt x="0" y="2736953"/>
                </a:lnTo>
                <a:lnTo>
                  <a:pt x="0" y="0"/>
                </a:lnTo>
                <a:close/>
              </a:path>
            </a:pathLst>
          </a:custGeom>
          <a:blipFill>
            <a:blip r:embed="rId3"/>
            <a:stretch>
              <a:fillRect/>
            </a:stretch>
          </a:blipFill>
        </p:spPr>
      </p:sp>
      <p:sp>
        <p:nvSpPr>
          <p:cNvPr id="5" name="Freeform 5"/>
          <p:cNvSpPr/>
          <p:nvPr/>
        </p:nvSpPr>
        <p:spPr>
          <a:xfrm rot="6402760">
            <a:off x="-1428253" y="4384099"/>
            <a:ext cx="6864901" cy="3981642"/>
          </a:xfrm>
          <a:custGeom>
            <a:avLst/>
            <a:gdLst/>
            <a:ahLst/>
            <a:cxnLst/>
            <a:rect l="l" t="t" r="r" b="b"/>
            <a:pathLst>
              <a:path w="6864901" h="3981642">
                <a:moveTo>
                  <a:pt x="0" y="0"/>
                </a:moveTo>
                <a:lnTo>
                  <a:pt x="6864901" y="0"/>
                </a:lnTo>
                <a:lnTo>
                  <a:pt x="6864901" y="3981642"/>
                </a:lnTo>
                <a:lnTo>
                  <a:pt x="0" y="39816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552062" flipH="1">
            <a:off x="13025443" y="-530758"/>
            <a:ext cx="4950158" cy="2871092"/>
          </a:xfrm>
          <a:custGeom>
            <a:avLst/>
            <a:gdLst/>
            <a:ahLst/>
            <a:cxnLst/>
            <a:rect l="l" t="t" r="r" b="b"/>
            <a:pathLst>
              <a:path w="4950158" h="2871092">
                <a:moveTo>
                  <a:pt x="4950158" y="0"/>
                </a:moveTo>
                <a:lnTo>
                  <a:pt x="0" y="0"/>
                </a:lnTo>
                <a:lnTo>
                  <a:pt x="0" y="2871092"/>
                </a:lnTo>
                <a:lnTo>
                  <a:pt x="4950158" y="2871092"/>
                </a:lnTo>
                <a:lnTo>
                  <a:pt x="495015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63951" y="-9525"/>
            <a:ext cx="13769894" cy="4488408"/>
          </a:xfrm>
          <a:prstGeom prst="rect">
            <a:avLst/>
          </a:prstGeom>
        </p:spPr>
        <p:txBody>
          <a:bodyPr lIns="0" tIns="0" rIns="0" bIns="0" rtlCol="0" anchor="t">
            <a:spAutoFit/>
          </a:bodyPr>
          <a:lstStyle/>
          <a:p>
            <a:pPr>
              <a:lnSpc>
                <a:spcPts val="11999"/>
              </a:lnSpc>
            </a:pPr>
            <a:r>
              <a:rPr lang="en-US" sz="8000" dirty="0">
                <a:solidFill>
                  <a:srgbClr val="FFFFFF"/>
                </a:solidFill>
                <a:latin typeface="Segoe Script" panose="030B0504020000000003" pitchFamily="66" charset="0"/>
              </a:rPr>
              <a:t>How Prevalent is</a:t>
            </a:r>
          </a:p>
          <a:p>
            <a:pPr>
              <a:lnSpc>
                <a:spcPts val="11999"/>
              </a:lnSpc>
            </a:pPr>
            <a:r>
              <a:rPr lang="en-US" sz="8000" dirty="0">
                <a:solidFill>
                  <a:srgbClr val="FFFFFF"/>
                </a:solidFill>
                <a:latin typeface="Segoe Script" panose="030B0504020000000003" pitchFamily="66" charset="0"/>
              </a:rPr>
              <a:t>Anxiety Among Teens?</a:t>
            </a:r>
          </a:p>
          <a:p>
            <a:pPr marL="0" lvl="0" indent="0">
              <a:lnSpc>
                <a:spcPts val="11999"/>
              </a:lnSpc>
              <a:spcBef>
                <a:spcPct val="0"/>
              </a:spcBef>
            </a:pPr>
            <a:endParaRPr lang="en-US" sz="9999" dirty="0">
              <a:solidFill>
                <a:srgbClr val="FFFFFF"/>
              </a:solidFill>
              <a:latin typeface="Nickainley"/>
            </a:endParaRPr>
          </a:p>
        </p:txBody>
      </p:sp>
      <p:sp>
        <p:nvSpPr>
          <p:cNvPr id="8" name="TextBox 8"/>
          <p:cNvSpPr txBox="1"/>
          <p:nvPr/>
        </p:nvSpPr>
        <p:spPr>
          <a:xfrm>
            <a:off x="4464540" y="3235385"/>
            <a:ext cx="13247029" cy="6514604"/>
          </a:xfrm>
          <a:prstGeom prst="rect">
            <a:avLst/>
          </a:prstGeom>
        </p:spPr>
        <p:txBody>
          <a:bodyPr lIns="0" tIns="0" rIns="0" bIns="0" rtlCol="0" anchor="t">
            <a:spAutoFit/>
          </a:bodyPr>
          <a:lstStyle/>
          <a:p>
            <a:pPr marL="668726" lvl="1" indent="-334363">
              <a:lnSpc>
                <a:spcPts val="3407"/>
              </a:lnSpc>
              <a:buFont typeface="Arial"/>
              <a:buChar char="•"/>
            </a:pPr>
            <a:r>
              <a:rPr lang="en-US" sz="3097" dirty="0">
                <a:solidFill>
                  <a:srgbClr val="FFFFFF"/>
                </a:solidFill>
                <a:latin typeface="Glacial Indifference"/>
              </a:rPr>
              <a:t>Anxiety disorders are the most common mental health disorder in the United States. </a:t>
            </a:r>
          </a:p>
          <a:p>
            <a:pPr marL="668726" lvl="1" indent="-334363">
              <a:lnSpc>
                <a:spcPts val="3407"/>
              </a:lnSpc>
              <a:buFont typeface="Arial"/>
              <a:buChar char="•"/>
            </a:pPr>
            <a:r>
              <a:rPr lang="en-US" sz="3097" dirty="0">
                <a:solidFill>
                  <a:srgbClr val="FFFFFF"/>
                </a:solidFill>
                <a:latin typeface="Glacial Indifference"/>
              </a:rPr>
              <a:t>Different resources provide different statistics regarding the percentage of adolescents affected by anxiety.</a:t>
            </a:r>
          </a:p>
          <a:p>
            <a:pPr marL="1337452" lvl="2" indent="-445817">
              <a:lnSpc>
                <a:spcPts val="3407"/>
              </a:lnSpc>
              <a:buFont typeface="Arial"/>
              <a:buChar char="⚬"/>
            </a:pPr>
            <a:r>
              <a:rPr lang="en-US" sz="3097" dirty="0">
                <a:solidFill>
                  <a:srgbClr val="FFFFFF"/>
                </a:solidFill>
                <a:latin typeface="Glacial Indifference"/>
              </a:rPr>
              <a:t>Johns Hopkins All Children’s Hospital: 1 in 10 to 1 in 13 people suffer from anxiety, with about 8% of children and teenagers experiencing an anxiety disorder. </a:t>
            </a:r>
          </a:p>
          <a:p>
            <a:pPr marL="1337452" lvl="2" indent="-445817">
              <a:lnSpc>
                <a:spcPts val="3407"/>
              </a:lnSpc>
              <a:buFont typeface="Arial"/>
              <a:buChar char="⚬"/>
            </a:pPr>
            <a:r>
              <a:rPr lang="en-US" sz="3097" dirty="0">
                <a:solidFill>
                  <a:srgbClr val="FFFFFF"/>
                </a:solidFill>
                <a:latin typeface="Glacial Indifference"/>
              </a:rPr>
              <a:t>ADAA (Anxiety and Depression Association of America): Anxiety disorders affect 31.9% of adolescents between 13 and 18 years old. </a:t>
            </a:r>
          </a:p>
          <a:p>
            <a:pPr marL="1337452" lvl="2" indent="-445817">
              <a:lnSpc>
                <a:spcPts val="3407"/>
              </a:lnSpc>
              <a:buFont typeface="Arial"/>
              <a:buChar char="⚬"/>
            </a:pPr>
            <a:r>
              <a:rPr lang="en-US" sz="3097" dirty="0">
                <a:solidFill>
                  <a:srgbClr val="FFFFFF"/>
                </a:solidFill>
                <a:latin typeface="Glacial Indifference"/>
              </a:rPr>
              <a:t>NIMH found that 19 percent of all US adults have suffered from an anxiety disorder in the last year, as opposed to nearly 32 percent of teens. In addition, teen girls suffer from anxiety disorders more than any other group.</a:t>
            </a:r>
          </a:p>
          <a:p>
            <a:pPr marL="668726" lvl="1" indent="-334363">
              <a:lnSpc>
                <a:spcPts val="3252"/>
              </a:lnSpc>
              <a:buFont typeface="Arial"/>
              <a:buChar char="•"/>
            </a:pPr>
            <a:r>
              <a:rPr lang="en-US" sz="3097" dirty="0">
                <a:solidFill>
                  <a:srgbClr val="FFFFFF"/>
                </a:solidFill>
                <a:latin typeface="Glacial Indifference"/>
              </a:rPr>
              <a:t>The number of teens experiencing an anxiety disorder grew during the COVID-19 pandemic.</a:t>
            </a:r>
          </a:p>
        </p:txBody>
      </p:sp>
      <p:sp>
        <p:nvSpPr>
          <p:cNvPr id="9" name="TextBox 9"/>
          <p:cNvSpPr txBox="1"/>
          <p:nvPr/>
        </p:nvSpPr>
        <p:spPr>
          <a:xfrm>
            <a:off x="10195079" y="9778192"/>
            <a:ext cx="7877533" cy="412115"/>
          </a:xfrm>
          <a:prstGeom prst="rect">
            <a:avLst/>
          </a:prstGeom>
        </p:spPr>
        <p:txBody>
          <a:bodyPr lIns="0" tIns="0" rIns="0" bIns="0" rtlCol="0" anchor="t">
            <a:spAutoFit/>
          </a:bodyPr>
          <a:lstStyle/>
          <a:p>
            <a:pPr algn="ctr">
              <a:lnSpc>
                <a:spcPts val="1599"/>
              </a:lnSpc>
              <a:spcBef>
                <a:spcPct val="0"/>
              </a:spcBef>
            </a:pPr>
            <a:r>
              <a:rPr lang="en-US" sz="1599" dirty="0">
                <a:solidFill>
                  <a:srgbClr val="000000"/>
                </a:solidFill>
                <a:latin typeface="Glacial Indifference"/>
              </a:rPr>
              <a:t>*Information sources: Johns Hopkins All Children’s Hospital/J. Katzenstein, </a:t>
            </a:r>
            <a:r>
              <a:rPr lang="en-US" sz="1599" dirty="0" err="1">
                <a:solidFill>
                  <a:srgbClr val="000000"/>
                </a:solidFill>
                <a:latin typeface="Glacial Indifference"/>
              </a:rPr>
              <a:t>Ph.D</a:t>
            </a:r>
            <a:r>
              <a:rPr lang="en-US" sz="1599" dirty="0">
                <a:solidFill>
                  <a:srgbClr val="000000"/>
                </a:solidFill>
                <a:latin typeface="Glacial Indifference"/>
              </a:rPr>
              <a:t>, </a:t>
            </a:r>
          </a:p>
          <a:p>
            <a:pPr algn="ctr">
              <a:lnSpc>
                <a:spcPts val="1599"/>
              </a:lnSpc>
              <a:spcBef>
                <a:spcPct val="0"/>
              </a:spcBef>
            </a:pPr>
            <a:r>
              <a:rPr lang="en-US" sz="1599" dirty="0">
                <a:solidFill>
                  <a:srgbClr val="000000"/>
                </a:solidFill>
                <a:latin typeface="Glacial Indifference"/>
              </a:rPr>
              <a:t>ADAA – Anxiety and Depression Association of America, National Institute of Mental Health</a:t>
            </a:r>
          </a:p>
        </p:txBody>
      </p:sp>
      <p:sp>
        <p:nvSpPr>
          <p:cNvPr id="10" name="Freeform 10"/>
          <p:cNvSpPr/>
          <p:nvPr/>
        </p:nvSpPr>
        <p:spPr>
          <a:xfrm>
            <a:off x="15099627" y="540793"/>
            <a:ext cx="2611942" cy="2321364"/>
          </a:xfrm>
          <a:custGeom>
            <a:avLst/>
            <a:gdLst/>
            <a:ahLst/>
            <a:cxnLst/>
            <a:rect l="l" t="t" r="r" b="b"/>
            <a:pathLst>
              <a:path w="2611942" h="2321364">
                <a:moveTo>
                  <a:pt x="0" y="0"/>
                </a:moveTo>
                <a:lnTo>
                  <a:pt x="2611942" y="0"/>
                </a:lnTo>
                <a:lnTo>
                  <a:pt x="2611942" y="2321364"/>
                </a:lnTo>
                <a:lnTo>
                  <a:pt x="0" y="2321364"/>
                </a:lnTo>
                <a:lnTo>
                  <a:pt x="0" y="0"/>
                </a:lnTo>
                <a:close/>
              </a:path>
            </a:pathLst>
          </a:custGeom>
          <a:blipFill>
            <a:blip r:embed="rId6"/>
            <a:stretch>
              <a:fillRect/>
            </a:stretch>
          </a:blipFill>
        </p:spPr>
      </p:sp>
      <p:sp>
        <p:nvSpPr>
          <p:cNvPr id="11" name="Freeform 11"/>
          <p:cNvSpPr/>
          <p:nvPr/>
        </p:nvSpPr>
        <p:spPr>
          <a:xfrm>
            <a:off x="1289584" y="6199487"/>
            <a:ext cx="3174956" cy="2821742"/>
          </a:xfrm>
          <a:custGeom>
            <a:avLst/>
            <a:gdLst/>
            <a:ahLst/>
            <a:cxnLst/>
            <a:rect l="l" t="t" r="r" b="b"/>
            <a:pathLst>
              <a:path w="3174956" h="2821742">
                <a:moveTo>
                  <a:pt x="0" y="0"/>
                </a:moveTo>
                <a:lnTo>
                  <a:pt x="3174956" y="0"/>
                </a:lnTo>
                <a:lnTo>
                  <a:pt x="3174956" y="2821742"/>
                </a:lnTo>
                <a:lnTo>
                  <a:pt x="0" y="2821742"/>
                </a:lnTo>
                <a:lnTo>
                  <a:pt x="0" y="0"/>
                </a:lnTo>
                <a:close/>
              </a:path>
            </a:pathLst>
          </a:custGeom>
          <a:blipFill>
            <a:blip r:embed="rId6"/>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4840539" y="2366504"/>
            <a:ext cx="12730618" cy="7485379"/>
          </a:xfrm>
          <a:prstGeom prst="rect">
            <a:avLst/>
          </a:prstGeom>
        </p:spPr>
        <p:txBody>
          <a:bodyPr lIns="0" tIns="0" rIns="0" bIns="0" rtlCol="0" anchor="t">
            <a:spAutoFit/>
          </a:bodyPr>
          <a:lstStyle/>
          <a:p>
            <a:pPr marL="798821" lvl="1" indent="-399411">
              <a:lnSpc>
                <a:spcPts val="3699"/>
              </a:lnSpc>
              <a:buFont typeface="Arial"/>
              <a:buChar char="•"/>
            </a:pPr>
            <a:r>
              <a:rPr lang="en-US" sz="3699">
                <a:solidFill>
                  <a:srgbClr val="F4F3F3"/>
                </a:solidFill>
                <a:latin typeface="Glacial Indifference"/>
              </a:rPr>
              <a:t>The causes of anxiety disorders aren't fully understood. </a:t>
            </a:r>
          </a:p>
          <a:p>
            <a:pPr>
              <a:lnSpc>
                <a:spcPts val="3699"/>
              </a:lnSpc>
            </a:pPr>
            <a:endParaRPr lang="en-US" sz="3699">
              <a:solidFill>
                <a:srgbClr val="F4F3F3"/>
              </a:solidFill>
              <a:latin typeface="Glacial Indifference"/>
            </a:endParaRPr>
          </a:p>
          <a:p>
            <a:pPr marL="798821" lvl="1" indent="-399411">
              <a:lnSpc>
                <a:spcPts val="3699"/>
              </a:lnSpc>
              <a:buFont typeface="Arial"/>
              <a:buChar char="•"/>
            </a:pPr>
            <a:r>
              <a:rPr lang="en-US" sz="3699">
                <a:solidFill>
                  <a:srgbClr val="F4F3F3"/>
                </a:solidFill>
                <a:latin typeface="Glacial Indifference"/>
              </a:rPr>
              <a:t>Life experiences such as traumatic events appear to trigger anxiety disorders in people who are already prone to anxiety. </a:t>
            </a:r>
          </a:p>
          <a:p>
            <a:pPr>
              <a:lnSpc>
                <a:spcPts val="3699"/>
              </a:lnSpc>
            </a:pPr>
            <a:endParaRPr lang="en-US" sz="3699">
              <a:solidFill>
                <a:srgbClr val="F4F3F3"/>
              </a:solidFill>
              <a:latin typeface="Glacial Indifference"/>
            </a:endParaRPr>
          </a:p>
          <a:p>
            <a:pPr marL="798821" lvl="1" indent="-399411">
              <a:lnSpc>
                <a:spcPts val="3699"/>
              </a:lnSpc>
              <a:buFont typeface="Arial"/>
              <a:buChar char="•"/>
            </a:pPr>
            <a:r>
              <a:rPr lang="en-US" sz="3699">
                <a:solidFill>
                  <a:srgbClr val="F4F3F3"/>
                </a:solidFill>
                <a:latin typeface="Glacial Indifference"/>
              </a:rPr>
              <a:t>Inherited traits also can be a factor.</a:t>
            </a:r>
          </a:p>
          <a:p>
            <a:pPr>
              <a:lnSpc>
                <a:spcPts val="3699"/>
              </a:lnSpc>
            </a:pPr>
            <a:endParaRPr lang="en-US" sz="3699">
              <a:solidFill>
                <a:srgbClr val="F4F3F3"/>
              </a:solidFill>
              <a:latin typeface="Glacial Indifference"/>
            </a:endParaRPr>
          </a:p>
          <a:p>
            <a:pPr marL="798821" lvl="1" indent="-399411">
              <a:lnSpc>
                <a:spcPts val="3699"/>
              </a:lnSpc>
              <a:buFont typeface="Arial"/>
              <a:buChar char="•"/>
            </a:pPr>
            <a:r>
              <a:rPr lang="en-US" sz="3699">
                <a:solidFill>
                  <a:srgbClr val="F4F3F3"/>
                </a:solidFill>
                <a:latin typeface="Glacial Indifference"/>
              </a:rPr>
              <a:t>For some people, anxiety may be linked to an underlying health issue. </a:t>
            </a:r>
          </a:p>
          <a:p>
            <a:pPr>
              <a:lnSpc>
                <a:spcPts val="3699"/>
              </a:lnSpc>
            </a:pPr>
            <a:endParaRPr lang="en-US" sz="3699">
              <a:solidFill>
                <a:srgbClr val="F4F3F3"/>
              </a:solidFill>
              <a:latin typeface="Glacial Indifference"/>
            </a:endParaRPr>
          </a:p>
          <a:p>
            <a:pPr marL="798821" lvl="1" indent="-399411">
              <a:lnSpc>
                <a:spcPts val="3699"/>
              </a:lnSpc>
              <a:buFont typeface="Arial"/>
              <a:buChar char="•"/>
            </a:pPr>
            <a:r>
              <a:rPr lang="en-US" sz="3699">
                <a:solidFill>
                  <a:srgbClr val="F4F3F3"/>
                </a:solidFill>
                <a:latin typeface="Glacial Indifference"/>
              </a:rPr>
              <a:t>In some cases, anxiety signs and symptoms are the first indicators of a medical illness. </a:t>
            </a:r>
          </a:p>
          <a:p>
            <a:pPr>
              <a:lnSpc>
                <a:spcPts val="3699"/>
              </a:lnSpc>
            </a:pPr>
            <a:endParaRPr lang="en-US" sz="3699">
              <a:solidFill>
                <a:srgbClr val="F4F3F3"/>
              </a:solidFill>
              <a:latin typeface="Glacial Indifference"/>
            </a:endParaRPr>
          </a:p>
          <a:p>
            <a:pPr marL="798821" lvl="1" indent="-399411">
              <a:lnSpc>
                <a:spcPts val="3699"/>
              </a:lnSpc>
              <a:buFont typeface="Arial"/>
              <a:buChar char="•"/>
            </a:pPr>
            <a:r>
              <a:rPr lang="en-US" sz="3699">
                <a:solidFill>
                  <a:srgbClr val="F4F3F3"/>
                </a:solidFill>
                <a:latin typeface="Glacial Indifference"/>
              </a:rPr>
              <a:t>Sometimes anxiety can be a side effect of certain medications.</a:t>
            </a:r>
          </a:p>
        </p:txBody>
      </p:sp>
      <p:sp>
        <p:nvSpPr>
          <p:cNvPr id="4" name="Freeform 4"/>
          <p:cNvSpPr/>
          <p:nvPr/>
        </p:nvSpPr>
        <p:spPr>
          <a:xfrm>
            <a:off x="-2993517" y="1028700"/>
            <a:ext cx="8044434" cy="8229600"/>
          </a:xfrm>
          <a:custGeom>
            <a:avLst/>
            <a:gdLst/>
            <a:ahLst/>
            <a:cxnLst/>
            <a:rect l="l" t="t" r="r" b="b"/>
            <a:pathLst>
              <a:path w="8044434" h="8229600">
                <a:moveTo>
                  <a:pt x="0" y="0"/>
                </a:moveTo>
                <a:lnTo>
                  <a:pt x="8044434" y="0"/>
                </a:lnTo>
                <a:lnTo>
                  <a:pt x="8044434" y="8229600"/>
                </a:lnTo>
                <a:lnTo>
                  <a:pt x="0" y="8229600"/>
                </a:lnTo>
                <a:lnTo>
                  <a:pt x="0" y="0"/>
                </a:lnTo>
                <a:close/>
              </a:path>
            </a:pathLst>
          </a:custGeom>
          <a:blipFill>
            <a:blip r:embed="rId3"/>
            <a:stretch>
              <a:fillRect/>
            </a:stretch>
          </a:blipFill>
        </p:spPr>
      </p:sp>
      <p:sp>
        <p:nvSpPr>
          <p:cNvPr id="5" name="TextBox 5"/>
          <p:cNvSpPr txBox="1"/>
          <p:nvPr/>
        </p:nvSpPr>
        <p:spPr>
          <a:xfrm>
            <a:off x="4441471" y="200025"/>
            <a:ext cx="12287467" cy="1558119"/>
          </a:xfrm>
          <a:prstGeom prst="rect">
            <a:avLst/>
          </a:prstGeom>
        </p:spPr>
        <p:txBody>
          <a:bodyPr lIns="0" tIns="0" rIns="0" bIns="0" rtlCol="0" anchor="t">
            <a:spAutoFit/>
          </a:bodyPr>
          <a:lstStyle/>
          <a:p>
            <a:pPr marL="0" lvl="0" indent="0" algn="ctr">
              <a:lnSpc>
                <a:spcPts val="12959"/>
              </a:lnSpc>
              <a:spcBef>
                <a:spcPct val="0"/>
              </a:spcBef>
            </a:pPr>
            <a:r>
              <a:rPr lang="en-US" sz="8000" dirty="0">
                <a:solidFill>
                  <a:srgbClr val="FFFFFF"/>
                </a:solidFill>
                <a:latin typeface="Segoe Script" panose="030B0504020000000003" pitchFamily="66" charset="0"/>
              </a:rPr>
              <a:t>What Causes Anxiety?</a:t>
            </a:r>
          </a:p>
        </p:txBody>
      </p:sp>
      <p:sp>
        <p:nvSpPr>
          <p:cNvPr id="6" name="TextBox 6"/>
          <p:cNvSpPr txBox="1"/>
          <p:nvPr/>
        </p:nvSpPr>
        <p:spPr>
          <a:xfrm>
            <a:off x="13868400" y="9851883"/>
            <a:ext cx="4301798" cy="256480"/>
          </a:xfrm>
          <a:prstGeom prst="rect">
            <a:avLst/>
          </a:prstGeom>
        </p:spPr>
        <p:txBody>
          <a:bodyPr wrap="square" lIns="0" tIns="0" rIns="0" bIns="0" rtlCol="0" anchor="t">
            <a:spAutoFit/>
          </a:bodyPr>
          <a:lstStyle/>
          <a:p>
            <a:pPr algn="ctr">
              <a:lnSpc>
                <a:spcPts val="2000"/>
              </a:lnSpc>
              <a:spcBef>
                <a:spcPct val="0"/>
              </a:spcBef>
            </a:pPr>
            <a:r>
              <a:rPr lang="en-US" dirty="0">
                <a:solidFill>
                  <a:srgbClr val="FFFFFF"/>
                </a:solidFill>
                <a:latin typeface="Fraunces Thin"/>
              </a:rPr>
              <a:t>*Information source: Mayo Clinic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sp>
        <p:nvSpPr>
          <p:cNvPr id="3" name="Freeform 3"/>
          <p:cNvSpPr/>
          <p:nvPr/>
        </p:nvSpPr>
        <p:spPr>
          <a:xfrm rot="-1369147">
            <a:off x="11363208" y="6430556"/>
            <a:ext cx="10357271" cy="3964770"/>
          </a:xfrm>
          <a:custGeom>
            <a:avLst/>
            <a:gdLst/>
            <a:ahLst/>
            <a:cxnLst/>
            <a:rect l="l" t="t" r="r" b="b"/>
            <a:pathLst>
              <a:path w="10357271" h="3964770">
                <a:moveTo>
                  <a:pt x="0" y="0"/>
                </a:moveTo>
                <a:lnTo>
                  <a:pt x="10357271" y="0"/>
                </a:lnTo>
                <a:lnTo>
                  <a:pt x="10357271" y="3964770"/>
                </a:lnTo>
                <a:lnTo>
                  <a:pt x="0" y="3964770"/>
                </a:lnTo>
                <a:lnTo>
                  <a:pt x="0" y="0"/>
                </a:lnTo>
                <a:close/>
              </a:path>
            </a:pathLst>
          </a:custGeom>
          <a:blipFill>
            <a:blip r:embed="rId3"/>
            <a:stretch>
              <a:fillRect/>
            </a:stretch>
          </a:blipFill>
        </p:spPr>
      </p:sp>
      <p:grpSp>
        <p:nvGrpSpPr>
          <p:cNvPr id="4" name="Group 4"/>
          <p:cNvGrpSpPr/>
          <p:nvPr/>
        </p:nvGrpSpPr>
        <p:grpSpPr>
          <a:xfrm>
            <a:off x="2700526" y="2415710"/>
            <a:ext cx="6094781" cy="8852074"/>
            <a:chOff x="0" y="0"/>
            <a:chExt cx="8126375" cy="11802765"/>
          </a:xfrm>
        </p:grpSpPr>
        <p:sp>
          <p:nvSpPr>
            <p:cNvPr id="5" name="Freeform 5"/>
            <p:cNvSpPr/>
            <p:nvPr/>
          </p:nvSpPr>
          <p:spPr>
            <a:xfrm>
              <a:off x="0" y="0"/>
              <a:ext cx="8126375" cy="11802765"/>
            </a:xfrm>
            <a:custGeom>
              <a:avLst/>
              <a:gdLst/>
              <a:ahLst/>
              <a:cxnLst/>
              <a:rect l="l" t="t" r="r" b="b"/>
              <a:pathLst>
                <a:path w="8126375" h="11802765">
                  <a:moveTo>
                    <a:pt x="0" y="0"/>
                  </a:moveTo>
                  <a:lnTo>
                    <a:pt x="8126375" y="0"/>
                  </a:lnTo>
                  <a:lnTo>
                    <a:pt x="8126375" y="11802765"/>
                  </a:lnTo>
                  <a:lnTo>
                    <a:pt x="0" y="11802765"/>
                  </a:lnTo>
                  <a:lnTo>
                    <a:pt x="0" y="0"/>
                  </a:lnTo>
                  <a:close/>
                </a:path>
              </a:pathLst>
            </a:custGeom>
            <a:blipFill>
              <a:blip r:embed="rId4"/>
              <a:stretch>
                <a:fillRect l="-25203" r="-25304"/>
              </a:stretch>
            </a:blipFill>
          </p:spPr>
        </p:sp>
        <p:sp>
          <p:nvSpPr>
            <p:cNvPr id="6" name="TextBox 6"/>
            <p:cNvSpPr txBox="1"/>
            <p:nvPr/>
          </p:nvSpPr>
          <p:spPr>
            <a:xfrm>
              <a:off x="766105" y="1596384"/>
              <a:ext cx="6594165" cy="1063625"/>
            </a:xfrm>
            <a:prstGeom prst="rect">
              <a:avLst/>
            </a:prstGeom>
          </p:spPr>
          <p:txBody>
            <a:bodyPr lIns="0" tIns="0" rIns="0" bIns="0" rtlCol="0" anchor="t">
              <a:spAutoFit/>
            </a:bodyPr>
            <a:lstStyle/>
            <a:p>
              <a:pPr algn="ctr">
                <a:lnSpc>
                  <a:spcPts val="6239"/>
                </a:lnSpc>
              </a:pPr>
              <a:r>
                <a:rPr lang="en-US" sz="5199">
                  <a:solidFill>
                    <a:srgbClr val="000000"/>
                  </a:solidFill>
                  <a:latin typeface="Public Sans Bold"/>
                </a:rPr>
                <a:t>STRESS</a:t>
              </a:r>
            </a:p>
          </p:txBody>
        </p:sp>
        <p:sp>
          <p:nvSpPr>
            <p:cNvPr id="7" name="TextBox 7"/>
            <p:cNvSpPr txBox="1"/>
            <p:nvPr/>
          </p:nvSpPr>
          <p:spPr>
            <a:xfrm>
              <a:off x="766105" y="3318869"/>
              <a:ext cx="6594165" cy="6606667"/>
            </a:xfrm>
            <a:prstGeom prst="rect">
              <a:avLst/>
            </a:prstGeom>
          </p:spPr>
          <p:txBody>
            <a:bodyPr lIns="0" tIns="0" rIns="0" bIns="0" rtlCol="0" anchor="t">
              <a:spAutoFit/>
            </a:bodyPr>
            <a:lstStyle/>
            <a:p>
              <a:pPr marL="604523" lvl="1" indent="-302261">
                <a:lnSpc>
                  <a:spcPts val="2996"/>
                </a:lnSpc>
                <a:buFont typeface="Arial"/>
                <a:buChar char="•"/>
              </a:pPr>
              <a:r>
                <a:rPr lang="en-US" sz="2800">
                  <a:solidFill>
                    <a:srgbClr val="000000"/>
                  </a:solidFill>
                  <a:latin typeface="Public Sans"/>
                </a:rPr>
                <a:t>Response to external cause (big test, fight with friend)</a:t>
              </a:r>
            </a:p>
            <a:p>
              <a:pPr>
                <a:lnSpc>
                  <a:spcPts val="2996"/>
                </a:lnSpc>
              </a:pPr>
              <a:endParaRPr lang="en-US" sz="2800">
                <a:solidFill>
                  <a:srgbClr val="000000"/>
                </a:solidFill>
                <a:latin typeface="Public Sans"/>
              </a:endParaRPr>
            </a:p>
            <a:p>
              <a:pPr marL="604523" lvl="1" indent="-302261">
                <a:lnSpc>
                  <a:spcPts val="2996"/>
                </a:lnSpc>
                <a:buFont typeface="Arial"/>
                <a:buChar char="•"/>
              </a:pPr>
              <a:r>
                <a:rPr lang="en-US" sz="2800">
                  <a:solidFill>
                    <a:srgbClr val="000000"/>
                  </a:solidFill>
                  <a:latin typeface="Public Sans"/>
                </a:rPr>
                <a:t>Resolution of issue causes stress to go away.</a:t>
              </a:r>
            </a:p>
            <a:p>
              <a:pPr>
                <a:lnSpc>
                  <a:spcPts val="2996"/>
                </a:lnSpc>
              </a:pPr>
              <a:endParaRPr lang="en-US" sz="2800">
                <a:solidFill>
                  <a:srgbClr val="000000"/>
                </a:solidFill>
                <a:latin typeface="Public Sans"/>
              </a:endParaRPr>
            </a:p>
            <a:p>
              <a:pPr marL="604523" lvl="1" indent="-302261">
                <a:lnSpc>
                  <a:spcPts val="2996"/>
                </a:lnSpc>
                <a:buFont typeface="Arial"/>
                <a:buChar char="•"/>
              </a:pPr>
              <a:r>
                <a:rPr lang="en-US" sz="2800">
                  <a:solidFill>
                    <a:srgbClr val="000000"/>
                  </a:solidFill>
                  <a:latin typeface="Public Sans"/>
                </a:rPr>
                <a:t>Stress can be good or bad. It can give a person the momentum to meet a deadline or it may cause loss of sleep.</a:t>
              </a:r>
            </a:p>
            <a:p>
              <a:pPr>
                <a:lnSpc>
                  <a:spcPts val="3744"/>
                </a:lnSpc>
              </a:pPr>
              <a:endParaRPr lang="en-US" sz="2800">
                <a:solidFill>
                  <a:srgbClr val="000000"/>
                </a:solidFill>
                <a:latin typeface="Public Sans"/>
              </a:endParaRPr>
            </a:p>
          </p:txBody>
        </p:sp>
      </p:grpSp>
      <p:grpSp>
        <p:nvGrpSpPr>
          <p:cNvPr id="8" name="Group 8"/>
          <p:cNvGrpSpPr/>
          <p:nvPr/>
        </p:nvGrpSpPr>
        <p:grpSpPr>
          <a:xfrm>
            <a:off x="9518513" y="2415710"/>
            <a:ext cx="6094781" cy="10013743"/>
            <a:chOff x="0" y="0"/>
            <a:chExt cx="8126375" cy="13351657"/>
          </a:xfrm>
        </p:grpSpPr>
        <p:sp>
          <p:nvSpPr>
            <p:cNvPr id="9" name="Freeform 9"/>
            <p:cNvSpPr/>
            <p:nvPr/>
          </p:nvSpPr>
          <p:spPr>
            <a:xfrm>
              <a:off x="0" y="0"/>
              <a:ext cx="8126375" cy="13351657"/>
            </a:xfrm>
            <a:custGeom>
              <a:avLst/>
              <a:gdLst/>
              <a:ahLst/>
              <a:cxnLst/>
              <a:rect l="l" t="t" r="r" b="b"/>
              <a:pathLst>
                <a:path w="8126375" h="13351657">
                  <a:moveTo>
                    <a:pt x="0" y="0"/>
                  </a:moveTo>
                  <a:lnTo>
                    <a:pt x="8126375" y="0"/>
                  </a:lnTo>
                  <a:lnTo>
                    <a:pt x="8126375" y="13351657"/>
                  </a:lnTo>
                  <a:lnTo>
                    <a:pt x="0" y="13351657"/>
                  </a:lnTo>
                  <a:lnTo>
                    <a:pt x="0" y="0"/>
                  </a:lnTo>
                  <a:close/>
                </a:path>
              </a:pathLst>
            </a:custGeom>
            <a:blipFill>
              <a:blip r:embed="rId4"/>
              <a:stretch>
                <a:fillRect l="-35072" r="-35186"/>
              </a:stretch>
            </a:blipFill>
          </p:spPr>
        </p:sp>
        <p:sp>
          <p:nvSpPr>
            <p:cNvPr id="10" name="TextBox 10"/>
            <p:cNvSpPr txBox="1"/>
            <p:nvPr/>
          </p:nvSpPr>
          <p:spPr>
            <a:xfrm>
              <a:off x="1239818" y="1596384"/>
              <a:ext cx="5895597" cy="1063625"/>
            </a:xfrm>
            <a:prstGeom prst="rect">
              <a:avLst/>
            </a:prstGeom>
          </p:spPr>
          <p:txBody>
            <a:bodyPr lIns="0" tIns="0" rIns="0" bIns="0" rtlCol="0" anchor="t">
              <a:spAutoFit/>
            </a:bodyPr>
            <a:lstStyle/>
            <a:p>
              <a:pPr algn="ctr">
                <a:lnSpc>
                  <a:spcPts val="6239"/>
                </a:lnSpc>
              </a:pPr>
              <a:r>
                <a:rPr lang="en-US" sz="5199">
                  <a:solidFill>
                    <a:srgbClr val="000000"/>
                  </a:solidFill>
                  <a:latin typeface="Public Sans Bold"/>
                </a:rPr>
                <a:t>ANXIETY</a:t>
              </a:r>
            </a:p>
          </p:txBody>
        </p:sp>
        <p:sp>
          <p:nvSpPr>
            <p:cNvPr id="11" name="TextBox 11"/>
            <p:cNvSpPr txBox="1"/>
            <p:nvPr/>
          </p:nvSpPr>
          <p:spPr>
            <a:xfrm>
              <a:off x="1239817" y="3318869"/>
              <a:ext cx="5895598" cy="6890774"/>
            </a:xfrm>
            <a:prstGeom prst="rect">
              <a:avLst/>
            </a:prstGeom>
          </p:spPr>
          <p:txBody>
            <a:bodyPr lIns="0" tIns="0" rIns="0" bIns="0" rtlCol="0" anchor="t">
              <a:spAutoFit/>
            </a:bodyPr>
            <a:lstStyle/>
            <a:p>
              <a:pPr marL="582933" lvl="1" indent="-291467">
                <a:lnSpc>
                  <a:spcPts val="2889"/>
                </a:lnSpc>
                <a:buFont typeface="Arial"/>
                <a:buChar char="•"/>
              </a:pPr>
              <a:r>
                <a:rPr lang="en-US" sz="2700" dirty="0">
                  <a:solidFill>
                    <a:srgbClr val="000000"/>
                  </a:solidFill>
                  <a:latin typeface="Public Sans"/>
                </a:rPr>
                <a:t>Response is internal (personal reaction to stress).</a:t>
              </a:r>
            </a:p>
            <a:p>
              <a:pPr>
                <a:lnSpc>
                  <a:spcPts val="2889"/>
                </a:lnSpc>
              </a:pPr>
              <a:endParaRPr lang="en-US" sz="2700" dirty="0">
                <a:solidFill>
                  <a:srgbClr val="000000"/>
                </a:solidFill>
                <a:latin typeface="Public Sans"/>
              </a:endParaRPr>
            </a:p>
            <a:p>
              <a:pPr marL="582933" lvl="1" indent="-291467">
                <a:lnSpc>
                  <a:spcPts val="2889"/>
                </a:lnSpc>
                <a:buFont typeface="Arial"/>
                <a:buChar char="•"/>
              </a:pPr>
              <a:r>
                <a:rPr lang="en-US" sz="2700" dirty="0">
                  <a:solidFill>
                    <a:srgbClr val="000000"/>
                  </a:solidFill>
                  <a:latin typeface="Public Sans"/>
                </a:rPr>
                <a:t>Persistent feeling of apprehension or dread that won’t go away and interferes with how a person lives his/her life.</a:t>
              </a:r>
            </a:p>
            <a:p>
              <a:pPr>
                <a:lnSpc>
                  <a:spcPts val="2889"/>
                </a:lnSpc>
              </a:pPr>
              <a:endParaRPr lang="en-US" sz="2700" dirty="0">
                <a:solidFill>
                  <a:srgbClr val="000000"/>
                </a:solidFill>
                <a:latin typeface="Public Sans"/>
              </a:endParaRPr>
            </a:p>
            <a:p>
              <a:pPr marL="582933" lvl="1" indent="-291467">
                <a:lnSpc>
                  <a:spcPts val="2889"/>
                </a:lnSpc>
                <a:buFont typeface="Arial"/>
                <a:buChar char="•"/>
              </a:pPr>
              <a:r>
                <a:rPr lang="en-US" sz="2700" dirty="0">
                  <a:solidFill>
                    <a:srgbClr val="000000"/>
                  </a:solidFill>
                  <a:latin typeface="Public Sans"/>
                </a:rPr>
                <a:t>It’s constant, even if there is no immediate threat.</a:t>
              </a:r>
            </a:p>
            <a:p>
              <a:pPr>
                <a:lnSpc>
                  <a:spcPts val="2568"/>
                </a:lnSpc>
              </a:pPr>
              <a:endParaRPr lang="en-US" sz="2700" dirty="0">
                <a:solidFill>
                  <a:srgbClr val="000000"/>
                </a:solidFill>
                <a:latin typeface="Public Sans"/>
              </a:endParaRPr>
            </a:p>
          </p:txBody>
        </p:sp>
      </p:grpSp>
      <p:sp>
        <p:nvSpPr>
          <p:cNvPr id="12" name="Freeform 12"/>
          <p:cNvSpPr/>
          <p:nvPr/>
        </p:nvSpPr>
        <p:spPr>
          <a:xfrm>
            <a:off x="-961893" y="-501802"/>
            <a:ext cx="5030343" cy="8229600"/>
          </a:xfrm>
          <a:custGeom>
            <a:avLst/>
            <a:gdLst/>
            <a:ahLst/>
            <a:cxnLst/>
            <a:rect l="l" t="t" r="r" b="b"/>
            <a:pathLst>
              <a:path w="5030343" h="8229600">
                <a:moveTo>
                  <a:pt x="0" y="0"/>
                </a:moveTo>
                <a:lnTo>
                  <a:pt x="5030343" y="0"/>
                </a:lnTo>
                <a:lnTo>
                  <a:pt x="5030343" y="8229600"/>
                </a:lnTo>
                <a:lnTo>
                  <a:pt x="0" y="8229600"/>
                </a:lnTo>
                <a:lnTo>
                  <a:pt x="0" y="0"/>
                </a:lnTo>
                <a:close/>
              </a:path>
            </a:pathLst>
          </a:custGeom>
          <a:blipFill>
            <a:blip r:embed="rId5"/>
            <a:stretch>
              <a:fillRect/>
            </a:stretch>
          </a:blipFill>
        </p:spPr>
      </p:sp>
      <p:sp>
        <p:nvSpPr>
          <p:cNvPr id="13" name="TextBox 13"/>
          <p:cNvSpPr txBox="1"/>
          <p:nvPr/>
        </p:nvSpPr>
        <p:spPr>
          <a:xfrm>
            <a:off x="3409130" y="185421"/>
            <a:ext cx="12218766" cy="1979388"/>
          </a:xfrm>
          <a:prstGeom prst="rect">
            <a:avLst/>
          </a:prstGeom>
        </p:spPr>
        <p:txBody>
          <a:bodyPr lIns="0" tIns="0" rIns="0" bIns="0" rtlCol="0" anchor="t">
            <a:spAutoFit/>
          </a:bodyPr>
          <a:lstStyle/>
          <a:p>
            <a:pPr marL="0" lvl="0" indent="0" algn="ctr">
              <a:lnSpc>
                <a:spcPts val="16678"/>
              </a:lnSpc>
              <a:spcBef>
                <a:spcPct val="0"/>
              </a:spcBef>
            </a:pPr>
            <a:r>
              <a:rPr lang="en-US" sz="9700" dirty="0">
                <a:solidFill>
                  <a:srgbClr val="000000"/>
                </a:solidFill>
                <a:latin typeface="Segoe Script" panose="030B0504020000000003" pitchFamily="66" charset="0"/>
              </a:rPr>
              <a:t>Stress vs. Anxiety</a:t>
            </a:r>
          </a:p>
        </p:txBody>
      </p:sp>
      <p:sp>
        <p:nvSpPr>
          <p:cNvPr id="14" name="TextBox 14"/>
          <p:cNvSpPr txBox="1"/>
          <p:nvPr/>
        </p:nvSpPr>
        <p:spPr>
          <a:xfrm>
            <a:off x="12877800" y="9973496"/>
            <a:ext cx="5224462" cy="212091"/>
          </a:xfrm>
          <a:prstGeom prst="rect">
            <a:avLst/>
          </a:prstGeom>
        </p:spPr>
        <p:txBody>
          <a:bodyPr lIns="0" tIns="0" rIns="0" bIns="0" rtlCol="0" anchor="t">
            <a:spAutoFit/>
          </a:bodyPr>
          <a:lstStyle/>
          <a:p>
            <a:pPr algn="ctr">
              <a:lnSpc>
                <a:spcPts val="1600"/>
              </a:lnSpc>
              <a:spcBef>
                <a:spcPct val="0"/>
              </a:spcBef>
            </a:pPr>
            <a:r>
              <a:rPr lang="en-US" sz="1600" dirty="0">
                <a:solidFill>
                  <a:srgbClr val="000000"/>
                </a:solidFill>
                <a:latin typeface="Fraunces Thin Bold"/>
              </a:rPr>
              <a:t>*Information source: National Institute of Mental Health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alphaModFix amt="74000"/>
            </a:blip>
            <a:stretch>
              <a:fillRect l="-18222" r="-18222"/>
            </a:stretch>
          </a:blipFill>
        </p:spPr>
      </p:sp>
      <p:grpSp>
        <p:nvGrpSpPr>
          <p:cNvPr id="3" name="Group 3"/>
          <p:cNvGrpSpPr/>
          <p:nvPr/>
        </p:nvGrpSpPr>
        <p:grpSpPr>
          <a:xfrm>
            <a:off x="3034617" y="964406"/>
            <a:ext cx="12218766" cy="2240316"/>
            <a:chOff x="0" y="-85725"/>
            <a:chExt cx="16291688" cy="2987088"/>
          </a:xfrm>
        </p:grpSpPr>
        <p:sp>
          <p:nvSpPr>
            <p:cNvPr id="4" name="TextBox 4"/>
            <p:cNvSpPr txBox="1"/>
            <p:nvPr/>
          </p:nvSpPr>
          <p:spPr>
            <a:xfrm>
              <a:off x="0" y="849519"/>
              <a:ext cx="16291688" cy="2051844"/>
            </a:xfrm>
            <a:prstGeom prst="rect">
              <a:avLst/>
            </a:prstGeom>
          </p:spPr>
          <p:txBody>
            <a:bodyPr lIns="0" tIns="0" rIns="0" bIns="0" rtlCol="0" anchor="t">
              <a:spAutoFit/>
            </a:bodyPr>
            <a:lstStyle/>
            <a:p>
              <a:pPr marL="0" lvl="0" indent="0" algn="ctr">
                <a:lnSpc>
                  <a:spcPts val="11999"/>
                </a:lnSpc>
                <a:spcBef>
                  <a:spcPct val="0"/>
                </a:spcBef>
              </a:pPr>
              <a:r>
                <a:rPr lang="en-US" sz="8000" dirty="0">
                  <a:solidFill>
                    <a:srgbClr val="000000"/>
                  </a:solidFill>
                  <a:latin typeface="Segoe Script" panose="030B0504020000000003" pitchFamily="66" charset="0"/>
                </a:rPr>
                <a:t>Stress and Anxiety</a:t>
              </a:r>
            </a:p>
          </p:txBody>
        </p:sp>
        <p:sp>
          <p:nvSpPr>
            <p:cNvPr id="5" name="TextBox 5"/>
            <p:cNvSpPr txBox="1"/>
            <p:nvPr/>
          </p:nvSpPr>
          <p:spPr>
            <a:xfrm>
              <a:off x="599431" y="-85725"/>
              <a:ext cx="15092826" cy="934085"/>
            </a:xfrm>
            <a:prstGeom prst="rect">
              <a:avLst/>
            </a:prstGeom>
          </p:spPr>
          <p:txBody>
            <a:bodyPr lIns="0" tIns="0" rIns="0" bIns="0" rtlCol="0" anchor="t">
              <a:spAutoFit/>
            </a:bodyPr>
            <a:lstStyle/>
            <a:p>
              <a:pPr algn="ctr">
                <a:lnSpc>
                  <a:spcPts val="5880"/>
                </a:lnSpc>
              </a:pPr>
              <a:r>
                <a:rPr lang="en-US" sz="4200" spc="567">
                  <a:solidFill>
                    <a:srgbClr val="000000"/>
                  </a:solidFill>
                  <a:latin typeface="Public Sans Bold"/>
                </a:rPr>
                <a:t>COMMONALITIES OF</a:t>
              </a:r>
            </a:p>
          </p:txBody>
        </p:sp>
      </p:grpSp>
      <p:sp>
        <p:nvSpPr>
          <p:cNvPr id="6" name="Freeform 6"/>
          <p:cNvSpPr/>
          <p:nvPr/>
        </p:nvSpPr>
        <p:spPr>
          <a:xfrm rot="-10800000" flipH="1">
            <a:off x="12640755" y="-223561"/>
            <a:ext cx="5647245" cy="6426453"/>
          </a:xfrm>
          <a:custGeom>
            <a:avLst/>
            <a:gdLst/>
            <a:ahLst/>
            <a:cxnLst/>
            <a:rect l="l" t="t" r="r" b="b"/>
            <a:pathLst>
              <a:path w="5647245" h="6426453">
                <a:moveTo>
                  <a:pt x="5647245" y="0"/>
                </a:moveTo>
                <a:lnTo>
                  <a:pt x="0" y="0"/>
                </a:lnTo>
                <a:lnTo>
                  <a:pt x="0" y="6426453"/>
                </a:lnTo>
                <a:lnTo>
                  <a:pt x="5647245" y="6426453"/>
                </a:lnTo>
                <a:lnTo>
                  <a:pt x="5647245" y="0"/>
                </a:lnTo>
                <a:close/>
              </a:path>
            </a:pathLst>
          </a:custGeom>
          <a:blipFill>
            <a:blip r:embed="rId3"/>
            <a:stretch>
              <a:fillRect/>
            </a:stretch>
          </a:blipFill>
        </p:spPr>
        <p:txBody>
          <a:bodyPr/>
          <a:lstStyle/>
          <a:p>
            <a:endParaRPr lang="en-US" dirty="0"/>
          </a:p>
        </p:txBody>
      </p:sp>
      <p:sp>
        <p:nvSpPr>
          <p:cNvPr id="7" name="Freeform 7"/>
          <p:cNvSpPr/>
          <p:nvPr/>
        </p:nvSpPr>
        <p:spPr>
          <a:xfrm rot="-10800000">
            <a:off x="0" y="-422291"/>
            <a:ext cx="5647245" cy="6426453"/>
          </a:xfrm>
          <a:custGeom>
            <a:avLst/>
            <a:gdLst/>
            <a:ahLst/>
            <a:cxnLst/>
            <a:rect l="l" t="t" r="r" b="b"/>
            <a:pathLst>
              <a:path w="5647245" h="6426453">
                <a:moveTo>
                  <a:pt x="0" y="0"/>
                </a:moveTo>
                <a:lnTo>
                  <a:pt x="5647245" y="0"/>
                </a:lnTo>
                <a:lnTo>
                  <a:pt x="5647245" y="6426453"/>
                </a:lnTo>
                <a:lnTo>
                  <a:pt x="0" y="6426453"/>
                </a:lnTo>
                <a:lnTo>
                  <a:pt x="0" y="0"/>
                </a:lnTo>
                <a:close/>
              </a:path>
            </a:pathLst>
          </a:custGeom>
          <a:blipFill>
            <a:blip r:embed="rId3"/>
            <a:stretch>
              <a:fillRect/>
            </a:stretch>
          </a:blipFill>
        </p:spPr>
        <p:txBody>
          <a:bodyPr/>
          <a:lstStyle/>
          <a:p>
            <a:endParaRPr lang="en-US" dirty="0"/>
          </a:p>
        </p:txBody>
      </p:sp>
      <p:sp>
        <p:nvSpPr>
          <p:cNvPr id="8" name="Freeform 8"/>
          <p:cNvSpPr/>
          <p:nvPr/>
        </p:nvSpPr>
        <p:spPr>
          <a:xfrm rot="9353973">
            <a:off x="2223269" y="695691"/>
            <a:ext cx="2159328" cy="1570911"/>
          </a:xfrm>
          <a:custGeom>
            <a:avLst/>
            <a:gdLst/>
            <a:ahLst/>
            <a:cxnLst/>
            <a:rect l="l" t="t" r="r" b="b"/>
            <a:pathLst>
              <a:path w="2159328" h="1570911">
                <a:moveTo>
                  <a:pt x="0" y="0"/>
                </a:moveTo>
                <a:lnTo>
                  <a:pt x="2159328" y="0"/>
                </a:lnTo>
                <a:lnTo>
                  <a:pt x="2159328" y="1570911"/>
                </a:lnTo>
                <a:lnTo>
                  <a:pt x="0" y="1570911"/>
                </a:lnTo>
                <a:lnTo>
                  <a:pt x="0" y="0"/>
                </a:lnTo>
                <a:close/>
              </a:path>
            </a:pathLst>
          </a:custGeom>
          <a:blipFill>
            <a:blip r:embed="rId4"/>
            <a:stretch>
              <a:fillRect/>
            </a:stretch>
          </a:blipFill>
        </p:spPr>
      </p:sp>
      <p:sp>
        <p:nvSpPr>
          <p:cNvPr id="9" name="Freeform 9"/>
          <p:cNvSpPr/>
          <p:nvPr/>
        </p:nvSpPr>
        <p:spPr>
          <a:xfrm rot="8853738" flipH="1">
            <a:off x="15506233" y="402747"/>
            <a:ext cx="2159328" cy="1570911"/>
          </a:xfrm>
          <a:custGeom>
            <a:avLst/>
            <a:gdLst/>
            <a:ahLst/>
            <a:cxnLst/>
            <a:rect l="l" t="t" r="r" b="b"/>
            <a:pathLst>
              <a:path w="2159328" h="1570911">
                <a:moveTo>
                  <a:pt x="2159328" y="0"/>
                </a:moveTo>
                <a:lnTo>
                  <a:pt x="0" y="0"/>
                </a:lnTo>
                <a:lnTo>
                  <a:pt x="0" y="1570911"/>
                </a:lnTo>
                <a:lnTo>
                  <a:pt x="2159328" y="1570911"/>
                </a:lnTo>
                <a:lnTo>
                  <a:pt x="2159328" y="0"/>
                </a:lnTo>
                <a:close/>
              </a:path>
            </a:pathLst>
          </a:custGeom>
          <a:blipFill>
            <a:blip r:embed="rId4"/>
            <a:stretch>
              <a:fillRect/>
            </a:stretch>
          </a:blipFill>
        </p:spPr>
      </p:sp>
      <p:sp>
        <p:nvSpPr>
          <p:cNvPr id="10" name="Freeform 10"/>
          <p:cNvSpPr/>
          <p:nvPr/>
        </p:nvSpPr>
        <p:spPr>
          <a:xfrm rot="-6017588" flipH="1">
            <a:off x="15692839" y="4358044"/>
            <a:ext cx="2159328" cy="1570911"/>
          </a:xfrm>
          <a:custGeom>
            <a:avLst/>
            <a:gdLst/>
            <a:ahLst/>
            <a:cxnLst/>
            <a:rect l="l" t="t" r="r" b="b"/>
            <a:pathLst>
              <a:path w="2159328" h="1570911">
                <a:moveTo>
                  <a:pt x="2159328" y="0"/>
                </a:moveTo>
                <a:lnTo>
                  <a:pt x="0" y="0"/>
                </a:lnTo>
                <a:lnTo>
                  <a:pt x="0" y="1570912"/>
                </a:lnTo>
                <a:lnTo>
                  <a:pt x="2159328" y="1570912"/>
                </a:lnTo>
                <a:lnTo>
                  <a:pt x="2159328" y="0"/>
                </a:lnTo>
                <a:close/>
              </a:path>
            </a:pathLst>
          </a:custGeom>
          <a:blipFill>
            <a:blip r:embed="rId4"/>
            <a:stretch>
              <a:fillRect/>
            </a:stretch>
          </a:blipFill>
        </p:spPr>
      </p:sp>
      <p:sp>
        <p:nvSpPr>
          <p:cNvPr id="11" name="Freeform 11"/>
          <p:cNvSpPr/>
          <p:nvPr/>
        </p:nvSpPr>
        <p:spPr>
          <a:xfrm rot="9353973">
            <a:off x="-631223" y="3564620"/>
            <a:ext cx="2159328" cy="1570911"/>
          </a:xfrm>
          <a:custGeom>
            <a:avLst/>
            <a:gdLst/>
            <a:ahLst/>
            <a:cxnLst/>
            <a:rect l="l" t="t" r="r" b="b"/>
            <a:pathLst>
              <a:path w="2159328" h="1570911">
                <a:moveTo>
                  <a:pt x="0" y="0"/>
                </a:moveTo>
                <a:lnTo>
                  <a:pt x="2159328" y="0"/>
                </a:lnTo>
                <a:lnTo>
                  <a:pt x="2159328" y="1570911"/>
                </a:lnTo>
                <a:lnTo>
                  <a:pt x="0" y="1570911"/>
                </a:lnTo>
                <a:lnTo>
                  <a:pt x="0" y="0"/>
                </a:lnTo>
                <a:close/>
              </a:path>
            </a:pathLst>
          </a:custGeom>
          <a:blipFill>
            <a:blip r:embed="rId4"/>
            <a:stretch>
              <a:fillRect/>
            </a:stretch>
          </a:blipFill>
        </p:spPr>
      </p:sp>
      <p:sp>
        <p:nvSpPr>
          <p:cNvPr id="12" name="TextBox 12"/>
          <p:cNvSpPr txBox="1"/>
          <p:nvPr/>
        </p:nvSpPr>
        <p:spPr>
          <a:xfrm>
            <a:off x="8383448" y="3869779"/>
            <a:ext cx="7423321" cy="5388521"/>
          </a:xfrm>
          <a:prstGeom prst="rect">
            <a:avLst/>
          </a:prstGeom>
        </p:spPr>
        <p:txBody>
          <a:bodyPr lIns="0" tIns="0" rIns="0" bIns="0" rtlCol="0" anchor="t">
            <a:spAutoFit/>
          </a:bodyPr>
          <a:lstStyle/>
          <a:p>
            <a:pPr algn="ctr">
              <a:lnSpc>
                <a:spcPts val="3642"/>
              </a:lnSpc>
              <a:spcBef>
                <a:spcPct val="0"/>
              </a:spcBef>
            </a:pPr>
            <a:r>
              <a:rPr lang="en-US" sz="3642">
                <a:solidFill>
                  <a:srgbClr val="000000"/>
                </a:solidFill>
                <a:latin typeface="Glacial Indifference"/>
              </a:rPr>
              <a:t>Both can affect a person’s mind and body causing symptoms such as:</a:t>
            </a:r>
          </a:p>
          <a:p>
            <a:pPr algn="ctr">
              <a:lnSpc>
                <a:spcPts val="3642"/>
              </a:lnSpc>
              <a:spcBef>
                <a:spcPct val="0"/>
              </a:spcBef>
            </a:pPr>
            <a:endParaRPr lang="en-US" sz="3642">
              <a:solidFill>
                <a:srgbClr val="000000"/>
              </a:solidFill>
              <a:latin typeface="Glacial Indifference"/>
            </a:endParaRPr>
          </a:p>
          <a:p>
            <a:pPr algn="ctr">
              <a:lnSpc>
                <a:spcPts val="5220"/>
              </a:lnSpc>
              <a:spcBef>
                <a:spcPct val="0"/>
              </a:spcBef>
            </a:pPr>
            <a:r>
              <a:rPr lang="en-US" sz="5220">
                <a:solidFill>
                  <a:srgbClr val="000000"/>
                </a:solidFill>
                <a:latin typeface="Glacial Indifference"/>
              </a:rPr>
              <a:t>Excessive worry</a:t>
            </a:r>
          </a:p>
          <a:p>
            <a:pPr algn="ctr">
              <a:lnSpc>
                <a:spcPts val="5220"/>
              </a:lnSpc>
              <a:spcBef>
                <a:spcPct val="0"/>
              </a:spcBef>
            </a:pPr>
            <a:r>
              <a:rPr lang="en-US" sz="5220">
                <a:solidFill>
                  <a:srgbClr val="000000"/>
                </a:solidFill>
                <a:latin typeface="Glacial Indifference"/>
              </a:rPr>
              <a:t>Uneasiness</a:t>
            </a:r>
          </a:p>
          <a:p>
            <a:pPr algn="ctr">
              <a:lnSpc>
                <a:spcPts val="5220"/>
              </a:lnSpc>
              <a:spcBef>
                <a:spcPct val="0"/>
              </a:spcBef>
            </a:pPr>
            <a:r>
              <a:rPr lang="en-US" sz="5220">
                <a:solidFill>
                  <a:srgbClr val="000000"/>
                </a:solidFill>
                <a:latin typeface="Glacial Indifference"/>
              </a:rPr>
              <a:t>Tension</a:t>
            </a:r>
          </a:p>
          <a:p>
            <a:pPr algn="ctr">
              <a:lnSpc>
                <a:spcPts val="5220"/>
              </a:lnSpc>
              <a:spcBef>
                <a:spcPct val="0"/>
              </a:spcBef>
            </a:pPr>
            <a:r>
              <a:rPr lang="en-US" sz="5220">
                <a:solidFill>
                  <a:srgbClr val="000000"/>
                </a:solidFill>
                <a:latin typeface="Glacial Indifference"/>
              </a:rPr>
              <a:t>Headaches or body pain</a:t>
            </a:r>
          </a:p>
          <a:p>
            <a:pPr algn="ctr">
              <a:lnSpc>
                <a:spcPts val="5220"/>
              </a:lnSpc>
              <a:spcBef>
                <a:spcPct val="0"/>
              </a:spcBef>
            </a:pPr>
            <a:r>
              <a:rPr lang="en-US" sz="5220">
                <a:solidFill>
                  <a:srgbClr val="000000"/>
                </a:solidFill>
                <a:latin typeface="Glacial Indifference"/>
              </a:rPr>
              <a:t>High blood pressure</a:t>
            </a:r>
          </a:p>
          <a:p>
            <a:pPr algn="ctr">
              <a:lnSpc>
                <a:spcPts val="5220"/>
              </a:lnSpc>
              <a:spcBef>
                <a:spcPct val="0"/>
              </a:spcBef>
            </a:pPr>
            <a:r>
              <a:rPr lang="en-US" sz="5220">
                <a:solidFill>
                  <a:srgbClr val="000000"/>
                </a:solidFill>
                <a:latin typeface="Glacial Indifference"/>
              </a:rPr>
              <a:t>Loss of sleep</a:t>
            </a:r>
          </a:p>
        </p:txBody>
      </p:sp>
      <p:sp>
        <p:nvSpPr>
          <p:cNvPr id="13" name="Freeform 13"/>
          <p:cNvSpPr/>
          <p:nvPr/>
        </p:nvSpPr>
        <p:spPr>
          <a:xfrm>
            <a:off x="3178349" y="3940863"/>
            <a:ext cx="4925396" cy="5317437"/>
          </a:xfrm>
          <a:custGeom>
            <a:avLst/>
            <a:gdLst/>
            <a:ahLst/>
            <a:cxnLst/>
            <a:rect l="l" t="t" r="r" b="b"/>
            <a:pathLst>
              <a:path w="4925396" h="5317437">
                <a:moveTo>
                  <a:pt x="0" y="0"/>
                </a:moveTo>
                <a:lnTo>
                  <a:pt x="4925396" y="0"/>
                </a:lnTo>
                <a:lnTo>
                  <a:pt x="4925396" y="5317437"/>
                </a:lnTo>
                <a:lnTo>
                  <a:pt x="0" y="5317437"/>
                </a:lnTo>
                <a:lnTo>
                  <a:pt x="0" y="0"/>
                </a:lnTo>
                <a:close/>
              </a:path>
            </a:pathLst>
          </a:custGeom>
          <a:blipFill>
            <a:blip r:embed="rId5"/>
            <a:stretch>
              <a:fillRect l="-31020" r="-31020"/>
            </a:stretch>
          </a:blipFill>
        </p:spPr>
      </p:sp>
      <p:sp>
        <p:nvSpPr>
          <p:cNvPr id="14" name="TextBox 14"/>
          <p:cNvSpPr txBox="1"/>
          <p:nvPr/>
        </p:nvSpPr>
        <p:spPr>
          <a:xfrm>
            <a:off x="9860089" y="9788624"/>
            <a:ext cx="9887441" cy="303994"/>
          </a:xfrm>
          <a:prstGeom prst="rect">
            <a:avLst/>
          </a:prstGeom>
        </p:spPr>
        <p:txBody>
          <a:bodyPr wrap="square" lIns="0" tIns="0" rIns="0" bIns="0" rtlCol="0" anchor="t">
            <a:spAutoFit/>
          </a:bodyPr>
          <a:lstStyle/>
          <a:p>
            <a:pPr algn="ctr">
              <a:lnSpc>
                <a:spcPts val="2499"/>
              </a:lnSpc>
              <a:spcBef>
                <a:spcPct val="0"/>
              </a:spcBef>
            </a:pPr>
            <a:r>
              <a:rPr lang="en-US" sz="2000" dirty="0">
                <a:solidFill>
                  <a:srgbClr val="FFFFFF"/>
                </a:solidFill>
                <a:latin typeface="Fraunces Thin"/>
              </a:rPr>
              <a:t>*Information source: National Institute of Mental Health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588687" flipH="1">
            <a:off x="13420237" y="2613126"/>
            <a:ext cx="6441762" cy="9169768"/>
          </a:xfrm>
          <a:custGeom>
            <a:avLst/>
            <a:gdLst/>
            <a:ahLst/>
            <a:cxnLst/>
            <a:rect l="l" t="t" r="r" b="b"/>
            <a:pathLst>
              <a:path w="6441762" h="9169768">
                <a:moveTo>
                  <a:pt x="6441762" y="0"/>
                </a:moveTo>
                <a:lnTo>
                  <a:pt x="0" y="0"/>
                </a:lnTo>
                <a:lnTo>
                  <a:pt x="0" y="9169768"/>
                </a:lnTo>
                <a:lnTo>
                  <a:pt x="6441762" y="9169768"/>
                </a:lnTo>
                <a:lnTo>
                  <a:pt x="6441762" y="0"/>
                </a:lnTo>
                <a:close/>
              </a:path>
            </a:pathLst>
          </a:custGeom>
          <a:blipFill>
            <a:blip r:embed="rId3"/>
            <a:stretch>
              <a:fillRect/>
            </a:stretch>
          </a:blipFill>
        </p:spPr>
      </p:sp>
      <p:sp>
        <p:nvSpPr>
          <p:cNvPr id="4" name="TextBox 4"/>
          <p:cNvSpPr txBox="1"/>
          <p:nvPr/>
        </p:nvSpPr>
        <p:spPr>
          <a:xfrm>
            <a:off x="484500" y="3359514"/>
            <a:ext cx="14551999" cy="6305765"/>
          </a:xfrm>
          <a:prstGeom prst="rect">
            <a:avLst/>
          </a:prstGeom>
        </p:spPr>
        <p:txBody>
          <a:bodyPr lIns="0" tIns="0" rIns="0" bIns="0" rtlCol="0" anchor="t">
            <a:spAutoFit/>
          </a:bodyPr>
          <a:lstStyle/>
          <a:p>
            <a:pPr>
              <a:lnSpc>
                <a:spcPts val="3769"/>
              </a:lnSpc>
            </a:pPr>
            <a:r>
              <a:rPr lang="en-US" sz="3141" dirty="0">
                <a:solidFill>
                  <a:srgbClr val="FFFFFF"/>
                </a:solidFill>
                <a:latin typeface="Public Sans"/>
              </a:rPr>
              <a:t>During the teen years, a time when teenagers brains are changing, and they want more autonomy and independence, there are many stressors such as:</a:t>
            </a:r>
          </a:p>
          <a:p>
            <a:pPr>
              <a:lnSpc>
                <a:spcPts val="3769"/>
              </a:lnSpc>
            </a:pPr>
            <a:endParaRPr lang="en-US" sz="3141" dirty="0">
              <a:solidFill>
                <a:srgbClr val="FFFFFF"/>
              </a:solidFill>
              <a:latin typeface="Public Sans"/>
            </a:endParaRPr>
          </a:p>
          <a:p>
            <a:pPr marL="678168" lvl="1" indent="-339084">
              <a:lnSpc>
                <a:spcPts val="3769"/>
              </a:lnSpc>
              <a:buFont typeface="Arial"/>
              <a:buChar char="•"/>
            </a:pPr>
            <a:r>
              <a:rPr lang="en-US" sz="3141" dirty="0">
                <a:solidFill>
                  <a:srgbClr val="FFFFFF"/>
                </a:solidFill>
                <a:latin typeface="Public Sans"/>
              </a:rPr>
              <a:t>Starting High School</a:t>
            </a:r>
          </a:p>
          <a:p>
            <a:pPr marL="678168" lvl="1" indent="-339084">
              <a:lnSpc>
                <a:spcPts val="3769"/>
              </a:lnSpc>
              <a:buFont typeface="Arial"/>
              <a:buChar char="•"/>
            </a:pPr>
            <a:r>
              <a:rPr lang="en-US" sz="3141" dirty="0">
                <a:solidFill>
                  <a:srgbClr val="FFFFFF"/>
                </a:solidFill>
                <a:latin typeface="Public Sans"/>
              </a:rPr>
              <a:t>Looking a particular way</a:t>
            </a:r>
          </a:p>
          <a:p>
            <a:pPr marL="678168" lvl="1" indent="-339084">
              <a:lnSpc>
                <a:spcPts val="3769"/>
              </a:lnSpc>
              <a:buFont typeface="Arial"/>
              <a:buChar char="•"/>
            </a:pPr>
            <a:r>
              <a:rPr lang="en-US" sz="3141" dirty="0">
                <a:solidFill>
                  <a:srgbClr val="FFFFFF"/>
                </a:solidFill>
                <a:latin typeface="Public Sans"/>
              </a:rPr>
              <a:t>Fitting in with friends </a:t>
            </a:r>
          </a:p>
          <a:p>
            <a:pPr marL="678168" lvl="1" indent="-339084">
              <a:lnSpc>
                <a:spcPts val="3769"/>
              </a:lnSpc>
              <a:buFont typeface="Arial"/>
              <a:buChar char="•"/>
            </a:pPr>
            <a:r>
              <a:rPr lang="en-US" sz="3141" dirty="0">
                <a:solidFill>
                  <a:srgbClr val="FFFFFF"/>
                </a:solidFill>
                <a:latin typeface="Public Sans"/>
              </a:rPr>
              <a:t>Final examinations/schoolwork</a:t>
            </a:r>
          </a:p>
          <a:p>
            <a:pPr marL="678168" lvl="1" indent="-339084">
              <a:lnSpc>
                <a:spcPts val="3769"/>
              </a:lnSpc>
              <a:buFont typeface="Arial"/>
              <a:buChar char="•"/>
            </a:pPr>
            <a:r>
              <a:rPr lang="en-US" sz="3141" dirty="0">
                <a:solidFill>
                  <a:srgbClr val="FFFFFF"/>
                </a:solidFill>
                <a:latin typeface="Public Sans"/>
              </a:rPr>
              <a:t>Performing in plays, etc. at school</a:t>
            </a:r>
          </a:p>
          <a:p>
            <a:pPr marL="678168" lvl="1" indent="-339084">
              <a:lnSpc>
                <a:spcPts val="3769"/>
              </a:lnSpc>
              <a:buFont typeface="Arial"/>
              <a:buChar char="•"/>
            </a:pPr>
            <a:r>
              <a:rPr lang="en-US" sz="3141" dirty="0">
                <a:solidFill>
                  <a:srgbClr val="FFFFFF"/>
                </a:solidFill>
                <a:latin typeface="Public Sans"/>
              </a:rPr>
              <a:t>Going to dances and school formals</a:t>
            </a:r>
          </a:p>
          <a:p>
            <a:pPr>
              <a:lnSpc>
                <a:spcPts val="3769"/>
              </a:lnSpc>
            </a:pPr>
            <a:endParaRPr lang="en-US" sz="3141" dirty="0">
              <a:solidFill>
                <a:srgbClr val="FFFFFF"/>
              </a:solidFill>
              <a:latin typeface="Public Sans"/>
            </a:endParaRPr>
          </a:p>
          <a:p>
            <a:pPr>
              <a:lnSpc>
                <a:spcPts val="3769"/>
              </a:lnSpc>
            </a:pPr>
            <a:r>
              <a:rPr lang="en-US" sz="3141" dirty="0">
                <a:solidFill>
                  <a:srgbClr val="FFFFFF"/>
                </a:solidFill>
                <a:latin typeface="Public Sans"/>
              </a:rPr>
              <a:t>Now more than ever, teenagers have even more worries with political </a:t>
            </a:r>
          </a:p>
          <a:p>
            <a:pPr>
              <a:lnSpc>
                <a:spcPts val="3769"/>
              </a:lnSpc>
            </a:pPr>
            <a:r>
              <a:rPr lang="en-US" sz="3141" dirty="0">
                <a:solidFill>
                  <a:srgbClr val="FFFFFF"/>
                </a:solidFill>
                <a:latin typeface="Public Sans"/>
              </a:rPr>
              <a:t>affairs, effects from the pandemic, and social media.</a:t>
            </a:r>
          </a:p>
          <a:p>
            <a:pPr>
              <a:lnSpc>
                <a:spcPts val="3769"/>
              </a:lnSpc>
            </a:pPr>
            <a:endParaRPr lang="en-US" sz="3141" dirty="0">
              <a:solidFill>
                <a:srgbClr val="FFFFFF"/>
              </a:solidFill>
              <a:latin typeface="Public Sans"/>
            </a:endParaRPr>
          </a:p>
        </p:txBody>
      </p:sp>
      <p:sp>
        <p:nvSpPr>
          <p:cNvPr id="5" name="TextBox 5"/>
          <p:cNvSpPr txBox="1"/>
          <p:nvPr/>
        </p:nvSpPr>
        <p:spPr>
          <a:xfrm>
            <a:off x="484500" y="438494"/>
            <a:ext cx="17246023" cy="2513509"/>
          </a:xfrm>
          <a:prstGeom prst="rect">
            <a:avLst/>
          </a:prstGeom>
        </p:spPr>
        <p:txBody>
          <a:bodyPr lIns="0" tIns="0" rIns="0" bIns="0" rtlCol="0" anchor="t">
            <a:spAutoFit/>
          </a:bodyPr>
          <a:lstStyle/>
          <a:p>
            <a:pPr algn="ctr">
              <a:lnSpc>
                <a:spcPts val="9755"/>
              </a:lnSpc>
              <a:spcBef>
                <a:spcPct val="0"/>
              </a:spcBef>
            </a:pPr>
            <a:r>
              <a:rPr lang="en-US" sz="7200" dirty="0">
                <a:solidFill>
                  <a:srgbClr val="FFFFFF"/>
                </a:solidFill>
                <a:latin typeface="Segoe Script" panose="030B0504020000000003" pitchFamily="66" charset="0"/>
              </a:rPr>
              <a:t>Times That Can Result in Anxiety </a:t>
            </a:r>
          </a:p>
          <a:p>
            <a:pPr algn="ctr">
              <a:lnSpc>
                <a:spcPts val="9755"/>
              </a:lnSpc>
              <a:spcBef>
                <a:spcPct val="0"/>
              </a:spcBef>
            </a:pPr>
            <a:r>
              <a:rPr lang="en-US" sz="7200" dirty="0">
                <a:solidFill>
                  <a:srgbClr val="FFFFFF"/>
                </a:solidFill>
                <a:latin typeface="Segoe Script" panose="030B0504020000000003" pitchFamily="66" charset="0"/>
              </a:rPr>
              <a:t>and Stress for Teens</a:t>
            </a:r>
          </a:p>
        </p:txBody>
      </p:sp>
      <p:sp>
        <p:nvSpPr>
          <p:cNvPr id="6" name="Freeform 6"/>
          <p:cNvSpPr/>
          <p:nvPr/>
        </p:nvSpPr>
        <p:spPr>
          <a:xfrm rot="-8444021">
            <a:off x="13752800" y="4224335"/>
            <a:ext cx="6515404" cy="5399641"/>
          </a:xfrm>
          <a:custGeom>
            <a:avLst/>
            <a:gdLst/>
            <a:ahLst/>
            <a:cxnLst/>
            <a:rect l="l" t="t" r="r" b="b"/>
            <a:pathLst>
              <a:path w="6515404" h="5399641">
                <a:moveTo>
                  <a:pt x="0" y="0"/>
                </a:moveTo>
                <a:lnTo>
                  <a:pt x="6515404" y="0"/>
                </a:lnTo>
                <a:lnTo>
                  <a:pt x="6515404" y="5399641"/>
                </a:lnTo>
                <a:lnTo>
                  <a:pt x="0" y="5399641"/>
                </a:lnTo>
                <a:lnTo>
                  <a:pt x="0" y="0"/>
                </a:lnTo>
                <a:close/>
              </a:path>
            </a:pathLst>
          </a:custGeom>
          <a:blipFill>
            <a:blip r:embed="rId4"/>
            <a:stretch>
              <a:fillRect/>
            </a:stretch>
          </a:blipFill>
        </p:spPr>
      </p:sp>
      <p:sp>
        <p:nvSpPr>
          <p:cNvPr id="7" name="Freeform 7"/>
          <p:cNvSpPr/>
          <p:nvPr/>
        </p:nvSpPr>
        <p:spPr>
          <a:xfrm rot="-10004091">
            <a:off x="12235030" y="5518029"/>
            <a:ext cx="6515404" cy="5399641"/>
          </a:xfrm>
          <a:custGeom>
            <a:avLst/>
            <a:gdLst/>
            <a:ahLst/>
            <a:cxnLst/>
            <a:rect l="l" t="t" r="r" b="b"/>
            <a:pathLst>
              <a:path w="6515404" h="5399641">
                <a:moveTo>
                  <a:pt x="0" y="0"/>
                </a:moveTo>
                <a:lnTo>
                  <a:pt x="6515403" y="0"/>
                </a:lnTo>
                <a:lnTo>
                  <a:pt x="6515403" y="5399640"/>
                </a:lnTo>
                <a:lnTo>
                  <a:pt x="0" y="5399640"/>
                </a:lnTo>
                <a:lnTo>
                  <a:pt x="0" y="0"/>
                </a:lnTo>
                <a:close/>
              </a:path>
            </a:pathLst>
          </a:custGeom>
          <a:blipFill>
            <a:blip r:embed="rId4"/>
            <a:stretch>
              <a:fillRect/>
            </a:stretch>
          </a:blipFill>
        </p:spPr>
      </p:sp>
      <p:sp>
        <p:nvSpPr>
          <p:cNvPr id="8" name="Freeform 8"/>
          <p:cNvSpPr/>
          <p:nvPr/>
        </p:nvSpPr>
        <p:spPr>
          <a:xfrm rot="-4343137">
            <a:off x="13451251" y="6304857"/>
            <a:ext cx="4595750" cy="4968378"/>
          </a:xfrm>
          <a:custGeom>
            <a:avLst/>
            <a:gdLst/>
            <a:ahLst/>
            <a:cxnLst/>
            <a:rect l="l" t="t" r="r" b="b"/>
            <a:pathLst>
              <a:path w="4595750" h="4968378">
                <a:moveTo>
                  <a:pt x="0" y="0"/>
                </a:moveTo>
                <a:lnTo>
                  <a:pt x="4595750" y="0"/>
                </a:lnTo>
                <a:lnTo>
                  <a:pt x="4595750" y="4968378"/>
                </a:lnTo>
                <a:lnTo>
                  <a:pt x="0" y="4968378"/>
                </a:lnTo>
                <a:lnTo>
                  <a:pt x="0" y="0"/>
                </a:lnTo>
                <a:close/>
              </a:path>
            </a:pathLst>
          </a:custGeom>
          <a:blipFill>
            <a:blip r:embed="rId5"/>
            <a:stretch>
              <a:fillRect/>
            </a:stretch>
          </a:blipFill>
        </p:spPr>
      </p:sp>
      <p:sp>
        <p:nvSpPr>
          <p:cNvPr id="9" name="TextBox 9"/>
          <p:cNvSpPr txBox="1"/>
          <p:nvPr/>
        </p:nvSpPr>
        <p:spPr>
          <a:xfrm>
            <a:off x="0" y="9927954"/>
            <a:ext cx="8569370" cy="245745"/>
          </a:xfrm>
          <a:prstGeom prst="rect">
            <a:avLst/>
          </a:prstGeom>
        </p:spPr>
        <p:txBody>
          <a:bodyPr lIns="0" tIns="0" rIns="0" bIns="0" rtlCol="0" anchor="t">
            <a:spAutoFit/>
          </a:bodyPr>
          <a:lstStyle/>
          <a:p>
            <a:pPr algn="ctr">
              <a:lnSpc>
                <a:spcPts val="1800"/>
              </a:lnSpc>
              <a:spcBef>
                <a:spcPct val="0"/>
              </a:spcBef>
            </a:pPr>
            <a:r>
              <a:rPr lang="en-US" sz="1800">
                <a:solidFill>
                  <a:srgbClr val="FFFFFF"/>
                </a:solidFill>
                <a:latin typeface="Fraunces Thin"/>
              </a:rPr>
              <a:t>*Information source: Johns Hopkins All Children’s Hospital/J. Katzenstein, Ph.D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429534" y="146883"/>
            <a:ext cx="17428931" cy="3927357"/>
          </a:xfrm>
          <a:prstGeom prst="rect">
            <a:avLst/>
          </a:prstGeom>
        </p:spPr>
        <p:txBody>
          <a:bodyPr wrap="square" lIns="0" tIns="0" rIns="0" bIns="0" rtlCol="0" anchor="t">
            <a:spAutoFit/>
          </a:bodyPr>
          <a:lstStyle/>
          <a:p>
            <a:pPr algn="ctr">
              <a:lnSpc>
                <a:spcPts val="9600"/>
              </a:lnSpc>
            </a:pPr>
            <a:r>
              <a:rPr lang="en-US" sz="7200" dirty="0">
                <a:solidFill>
                  <a:srgbClr val="FFFFFF"/>
                </a:solidFill>
                <a:latin typeface="Segoe Script" panose="030B0504020000000003" pitchFamily="66" charset="0"/>
              </a:rPr>
              <a:t>Moving Up To 9th Grade </a:t>
            </a:r>
          </a:p>
          <a:p>
            <a:pPr algn="ctr">
              <a:lnSpc>
                <a:spcPts val="9600"/>
              </a:lnSpc>
            </a:pPr>
            <a:r>
              <a:rPr lang="en-US" sz="7200" dirty="0">
                <a:solidFill>
                  <a:srgbClr val="FFFFFF"/>
                </a:solidFill>
                <a:latin typeface="Segoe Script" panose="030B0504020000000003" pitchFamily="66" charset="0"/>
              </a:rPr>
              <a:t>Can Be Exciting and Stressful</a:t>
            </a:r>
          </a:p>
          <a:p>
            <a:pPr marL="0" lvl="0" indent="0" algn="ctr">
              <a:lnSpc>
                <a:spcPts val="13079"/>
              </a:lnSpc>
              <a:spcBef>
                <a:spcPct val="0"/>
              </a:spcBef>
            </a:pPr>
            <a:endParaRPr lang="en-US" sz="8000" dirty="0">
              <a:solidFill>
                <a:srgbClr val="FFFFFF"/>
              </a:solidFill>
              <a:latin typeface="Nickainley"/>
            </a:endParaRPr>
          </a:p>
        </p:txBody>
      </p:sp>
      <p:sp>
        <p:nvSpPr>
          <p:cNvPr id="4" name="Freeform 4"/>
          <p:cNvSpPr/>
          <p:nvPr/>
        </p:nvSpPr>
        <p:spPr>
          <a:xfrm>
            <a:off x="2476072" y="2771296"/>
            <a:ext cx="6667928" cy="7226947"/>
          </a:xfrm>
          <a:custGeom>
            <a:avLst/>
            <a:gdLst/>
            <a:ahLst/>
            <a:cxnLst/>
            <a:rect l="l" t="t" r="r" b="b"/>
            <a:pathLst>
              <a:path w="6667928" h="7226947">
                <a:moveTo>
                  <a:pt x="0" y="0"/>
                </a:moveTo>
                <a:lnTo>
                  <a:pt x="6667928" y="0"/>
                </a:lnTo>
                <a:lnTo>
                  <a:pt x="6667928" y="7226947"/>
                </a:lnTo>
                <a:lnTo>
                  <a:pt x="0" y="7226947"/>
                </a:lnTo>
                <a:lnTo>
                  <a:pt x="0" y="0"/>
                </a:lnTo>
                <a:close/>
              </a:path>
            </a:pathLst>
          </a:custGeom>
          <a:blipFill>
            <a:blip r:embed="rId3"/>
            <a:stretch>
              <a:fillRect l="-6119" r="-6195"/>
            </a:stretch>
          </a:blipFill>
        </p:spPr>
      </p:sp>
      <p:sp>
        <p:nvSpPr>
          <p:cNvPr id="5" name="Freeform 5"/>
          <p:cNvSpPr/>
          <p:nvPr/>
        </p:nvSpPr>
        <p:spPr>
          <a:xfrm>
            <a:off x="9144000" y="2771296"/>
            <a:ext cx="6667928" cy="7226947"/>
          </a:xfrm>
          <a:custGeom>
            <a:avLst/>
            <a:gdLst/>
            <a:ahLst/>
            <a:cxnLst/>
            <a:rect l="l" t="t" r="r" b="b"/>
            <a:pathLst>
              <a:path w="6667928" h="7226947">
                <a:moveTo>
                  <a:pt x="0" y="0"/>
                </a:moveTo>
                <a:lnTo>
                  <a:pt x="6667928" y="0"/>
                </a:lnTo>
                <a:lnTo>
                  <a:pt x="6667928" y="7226947"/>
                </a:lnTo>
                <a:lnTo>
                  <a:pt x="0" y="7226947"/>
                </a:lnTo>
                <a:lnTo>
                  <a:pt x="0" y="0"/>
                </a:lnTo>
                <a:close/>
              </a:path>
            </a:pathLst>
          </a:custGeom>
          <a:blipFill>
            <a:blip r:embed="rId3"/>
            <a:stretch>
              <a:fillRect l="-6119" r="-6195"/>
            </a:stretch>
          </a:blipFill>
        </p:spPr>
      </p:sp>
      <p:sp>
        <p:nvSpPr>
          <p:cNvPr id="6" name="TextBox 6"/>
          <p:cNvSpPr txBox="1"/>
          <p:nvPr/>
        </p:nvSpPr>
        <p:spPr>
          <a:xfrm>
            <a:off x="2476072" y="2879570"/>
            <a:ext cx="13335857" cy="7010400"/>
          </a:xfrm>
          <a:prstGeom prst="rect">
            <a:avLst/>
          </a:prstGeom>
        </p:spPr>
        <p:txBody>
          <a:bodyPr lIns="0" tIns="0" rIns="0" bIns="0" rtlCol="0" anchor="t">
            <a:spAutoFit/>
          </a:bodyPr>
          <a:lstStyle/>
          <a:p>
            <a:pPr marL="627024" lvl="1" indent="-313512">
              <a:lnSpc>
                <a:spcPts val="3485"/>
              </a:lnSpc>
              <a:buFont typeface="Arial"/>
              <a:buChar char="•"/>
            </a:pPr>
            <a:r>
              <a:rPr lang="en-US" sz="2904">
                <a:solidFill>
                  <a:srgbClr val="000000"/>
                </a:solidFill>
                <a:latin typeface="Glacial Indifference"/>
              </a:rPr>
              <a:t>Because 3 to 4 middle schools feed into one high school, the total number of students in a freshmen class is typically two to three times larger than the 8th grade class from the sending school. </a:t>
            </a:r>
          </a:p>
          <a:p>
            <a:pPr>
              <a:lnSpc>
                <a:spcPts val="3485"/>
              </a:lnSpc>
            </a:pPr>
            <a:endParaRPr lang="en-US" sz="2904">
              <a:solidFill>
                <a:srgbClr val="000000"/>
              </a:solidFill>
              <a:latin typeface="Glacial Indifference"/>
            </a:endParaRPr>
          </a:p>
          <a:p>
            <a:pPr marL="627024" lvl="1" indent="-313512">
              <a:lnSpc>
                <a:spcPts val="3485"/>
              </a:lnSpc>
              <a:buFont typeface="Arial"/>
              <a:buChar char="•"/>
            </a:pPr>
            <a:r>
              <a:rPr lang="en-US" sz="2904">
                <a:solidFill>
                  <a:srgbClr val="000000"/>
                </a:solidFill>
                <a:latin typeface="Glacial Indifference"/>
              </a:rPr>
              <a:t>Some of the concerns/worries/fears that might cause students to experience stress and anxiety when entering high school include:</a:t>
            </a:r>
          </a:p>
          <a:p>
            <a:pPr marL="1254048" lvl="2" indent="-418016">
              <a:lnSpc>
                <a:spcPts val="3485"/>
              </a:lnSpc>
              <a:buFont typeface="Arial"/>
              <a:buChar char="⚬"/>
            </a:pPr>
            <a:r>
              <a:rPr lang="en-US" sz="2904">
                <a:solidFill>
                  <a:srgbClr val="000000"/>
                </a:solidFill>
                <a:latin typeface="Glacial Indifference"/>
              </a:rPr>
              <a:t>Getting lost (They’ve moved from a “village” to a “city” going from MS to HS.) </a:t>
            </a:r>
          </a:p>
          <a:p>
            <a:pPr marL="1254048" lvl="2" indent="-418016">
              <a:lnSpc>
                <a:spcPts val="3485"/>
              </a:lnSpc>
              <a:buFont typeface="Arial"/>
              <a:buChar char="⚬"/>
            </a:pPr>
            <a:r>
              <a:rPr lang="en-US" sz="2904">
                <a:solidFill>
                  <a:srgbClr val="000000"/>
                </a:solidFill>
                <a:latin typeface="Glacial Indifference"/>
              </a:rPr>
              <a:t>Not having middle school friends in their classes</a:t>
            </a:r>
          </a:p>
          <a:p>
            <a:pPr marL="1254048" lvl="2" indent="-418016">
              <a:lnSpc>
                <a:spcPts val="3485"/>
              </a:lnSpc>
              <a:buFont typeface="Arial"/>
              <a:buChar char="⚬"/>
            </a:pPr>
            <a:r>
              <a:rPr lang="en-US" sz="2904">
                <a:solidFill>
                  <a:srgbClr val="000000"/>
                </a:solidFill>
                <a:latin typeface="Glacial Indifference"/>
              </a:rPr>
              <a:t>The group of friend(s) from MS now have different lunch times.</a:t>
            </a:r>
          </a:p>
          <a:p>
            <a:pPr marL="1254048" lvl="2" indent="-418016">
              <a:lnSpc>
                <a:spcPts val="3485"/>
              </a:lnSpc>
              <a:buFont typeface="Arial"/>
              <a:buChar char="⚬"/>
            </a:pPr>
            <a:r>
              <a:rPr lang="en-US" sz="2904">
                <a:solidFill>
                  <a:srgbClr val="000000"/>
                </a:solidFill>
                <a:latin typeface="Glacial Indifference"/>
              </a:rPr>
              <a:t>Trying out for sports teams/drill team/cheerleading, etc. and worried about making the team. </a:t>
            </a:r>
          </a:p>
          <a:p>
            <a:pPr marL="1254048" lvl="2" indent="-418016">
              <a:lnSpc>
                <a:spcPts val="3485"/>
              </a:lnSpc>
              <a:buFont typeface="Arial"/>
              <a:buChar char="⚬"/>
            </a:pPr>
            <a:r>
              <a:rPr lang="en-US" sz="2904">
                <a:solidFill>
                  <a:srgbClr val="000000"/>
                </a:solidFill>
                <a:latin typeface="Glacial Indifference"/>
              </a:rPr>
              <a:t>Being picked on by older students; singled out due to differences.</a:t>
            </a:r>
          </a:p>
          <a:p>
            <a:pPr marL="1254048" lvl="2" indent="-418016">
              <a:lnSpc>
                <a:spcPts val="3485"/>
              </a:lnSpc>
              <a:buFont typeface="Arial"/>
              <a:buChar char="⚬"/>
            </a:pPr>
            <a:r>
              <a:rPr lang="en-US" sz="2904">
                <a:solidFill>
                  <a:srgbClr val="000000"/>
                </a:solidFill>
                <a:latin typeface="Glacial Indifference"/>
              </a:rPr>
              <a:t>Realization that the grades they make at the end of their first semester of 9th grade will be calculated and become the starting point of their high school GPA.</a:t>
            </a:r>
          </a:p>
        </p:txBody>
      </p:sp>
      <p:pic>
        <p:nvPicPr>
          <p:cNvPr id="8" name="Picture 7">
            <a:extLst>
              <a:ext uri="{FF2B5EF4-FFF2-40B4-BE49-F238E27FC236}">
                <a16:creationId xmlns:a16="http://schemas.microsoft.com/office/drawing/2014/main" id="{B47FA880-C7D0-1C45-A238-B2764C2515EE}"/>
              </a:ext>
            </a:extLst>
          </p:cNvPr>
          <p:cNvPicPr>
            <a:picLocks noChangeAspect="1"/>
          </p:cNvPicPr>
          <p:nvPr/>
        </p:nvPicPr>
        <p:blipFill>
          <a:blip r:embed="rId4"/>
          <a:stretch>
            <a:fillRect/>
          </a:stretch>
        </p:blipFill>
        <p:spPr>
          <a:xfrm>
            <a:off x="-152400" y="-121330"/>
            <a:ext cx="18511183" cy="104156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2190</Words>
  <Application>Microsoft Office PowerPoint</Application>
  <PresentationFormat>Custom</PresentationFormat>
  <Paragraphs>244</Paragraphs>
  <Slides>19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Public Sans</vt:lpstr>
      <vt:lpstr>Canva Sans 2 Bold</vt:lpstr>
      <vt:lpstr>Public Sans Bold</vt:lpstr>
      <vt:lpstr>Calibri</vt:lpstr>
      <vt:lpstr>Glacial Indifference Bold</vt:lpstr>
      <vt:lpstr>Arial</vt:lpstr>
      <vt:lpstr>Glacial Indifference</vt:lpstr>
      <vt:lpstr>Canva Sans 1</vt:lpstr>
      <vt:lpstr>Fraunces Thin</vt:lpstr>
      <vt:lpstr>Nickainley</vt:lpstr>
      <vt:lpstr>Public Sans Italics</vt:lpstr>
      <vt:lpstr>Canva Sans 2</vt:lpstr>
      <vt:lpstr>Segoe Script</vt:lpstr>
      <vt:lpstr>Fraunces Thin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&amp; Anxiety</dc:title>
  <dc:creator>Hayley Hamel</dc:creator>
  <cp:lastModifiedBy>Hayley Hamel</cp:lastModifiedBy>
  <cp:revision>19</cp:revision>
  <dcterms:created xsi:type="dcterms:W3CDTF">2006-08-16T00:00:00Z</dcterms:created>
  <dcterms:modified xsi:type="dcterms:W3CDTF">2023-12-13T15:58:51Z</dcterms:modified>
  <dc:identifier>DAFThmmSJr4</dc:identifier>
</cp:coreProperties>
</file>