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41" r:id="rId3"/>
    <p:sldId id="269" r:id="rId4"/>
    <p:sldId id="321" r:id="rId5"/>
    <p:sldId id="322" r:id="rId6"/>
    <p:sldId id="323" r:id="rId7"/>
    <p:sldId id="324" r:id="rId8"/>
    <p:sldId id="325" r:id="rId9"/>
    <p:sldId id="342" r:id="rId10"/>
    <p:sldId id="310" r:id="rId11"/>
    <p:sldId id="340" r:id="rId12"/>
    <p:sldId id="344" r:id="rId13"/>
    <p:sldId id="352" r:id="rId14"/>
    <p:sldId id="263" r:id="rId15"/>
    <p:sldId id="333" r:id="rId16"/>
    <p:sldId id="334" r:id="rId17"/>
    <p:sldId id="335" r:id="rId18"/>
    <p:sldId id="336" r:id="rId19"/>
    <p:sldId id="343" r:id="rId20"/>
    <p:sldId id="326" r:id="rId21"/>
    <p:sldId id="327" r:id="rId22"/>
    <p:sldId id="351" r:id="rId23"/>
    <p:sldId id="354" r:id="rId24"/>
    <p:sldId id="332" r:id="rId25"/>
    <p:sldId id="331" r:id="rId26"/>
    <p:sldId id="330" r:id="rId27"/>
    <p:sldId id="317" r:id="rId2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17" autoAdjust="0"/>
    <p:restoredTop sz="94660"/>
  </p:normalViewPr>
  <p:slideViewPr>
    <p:cSldViewPr snapToGrid="0">
      <p:cViewPr varScale="1">
        <p:scale>
          <a:sx n="114" d="100"/>
          <a:sy n="114" d="100"/>
        </p:scale>
        <p:origin x="5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8004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254889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9628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308577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6953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594690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432906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6059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573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324124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313DB6-ED26-4CDB-9B79-CDFCB57E3CB2}"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11897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313DB6-ED26-4CDB-9B79-CDFCB57E3CB2}" type="datetimeFigureOut">
              <a:rPr lang="en-US" smtClean="0"/>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64329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313DB6-ED26-4CDB-9B79-CDFCB57E3CB2}" type="datetimeFigureOut">
              <a:rPr lang="en-US" smtClean="0"/>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5233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13DB6-ED26-4CDB-9B79-CDFCB57E3CB2}" type="datetimeFigureOut">
              <a:rPr lang="en-US" smtClean="0"/>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425553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313DB6-ED26-4CDB-9B79-CDFCB57E3CB2}"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074665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313DB6-ED26-4CDB-9B79-CDFCB57E3CB2}"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47538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313DB6-ED26-4CDB-9B79-CDFCB57E3CB2}" type="datetimeFigureOut">
              <a:rPr lang="en-US" smtClean="0"/>
              <a:t>3/28/2023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E57961-326D-4599-ACAF-1DB0979A76CC}" type="slidenum">
              <a:rPr lang="en-US" smtClean="0"/>
              <a:t>‹#›</a:t>
            </a:fld>
            <a:endParaRPr lang="en-US"/>
          </a:p>
        </p:txBody>
      </p:sp>
    </p:spTree>
    <p:extLst>
      <p:ext uri="{BB962C8B-B14F-4D97-AF65-F5344CB8AC3E}">
        <p14:creationId xmlns:p14="http://schemas.microsoft.com/office/powerpoint/2010/main" val="184324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fisd.n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inside.cfisd.net/download_file/5985/1285"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inside.cfisd.net/download_file/5992/1285"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520" y="579120"/>
            <a:ext cx="8542483" cy="3334512"/>
          </a:xfrm>
        </p:spPr>
        <p:txBody>
          <a:bodyPr/>
          <a:lstStyle/>
          <a:p>
            <a:r>
              <a:rPr lang="en-US" dirty="0"/>
              <a:t>The When, What, and How of Initially Handling Potential Title IX</a:t>
            </a:r>
            <a:br>
              <a:rPr lang="en-US" dirty="0"/>
            </a:br>
            <a:r>
              <a:rPr lang="en-US" dirty="0"/>
              <a:t>Sexual Harassment Claims </a:t>
            </a:r>
          </a:p>
        </p:txBody>
      </p:sp>
      <p:sp>
        <p:nvSpPr>
          <p:cNvPr id="3" name="Subtitle 2"/>
          <p:cNvSpPr>
            <a:spLocks noGrp="1"/>
          </p:cNvSpPr>
          <p:nvPr>
            <p:ph type="subTitle" idx="1"/>
          </p:nvPr>
        </p:nvSpPr>
        <p:spPr>
          <a:xfrm>
            <a:off x="130003" y="4170074"/>
            <a:ext cx="9144000" cy="1845451"/>
          </a:xfrm>
        </p:spPr>
        <p:txBody>
          <a:bodyPr>
            <a:normAutofit/>
          </a:bodyPr>
          <a:lstStyle/>
          <a:p>
            <a:endParaRPr lang="en-US" dirty="0"/>
          </a:p>
          <a:p>
            <a:r>
              <a:rPr lang="en-US" dirty="0"/>
              <a:t>Harry Wright, Jr. , Assistant General Counsel</a:t>
            </a:r>
          </a:p>
          <a:p>
            <a:r>
              <a:rPr lang="en-US" dirty="0"/>
              <a:t>Elementary AP Meeting</a:t>
            </a:r>
          </a:p>
          <a:p>
            <a:endParaRPr lang="en-US" dirty="0"/>
          </a:p>
        </p:txBody>
      </p:sp>
    </p:spTree>
    <p:extLst>
      <p:ext uri="{BB962C8B-B14F-4D97-AF65-F5344CB8AC3E}">
        <p14:creationId xmlns:p14="http://schemas.microsoft.com/office/powerpoint/2010/main" val="264838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934" y="201565"/>
            <a:ext cx="8596668" cy="816070"/>
          </a:xfrm>
        </p:spPr>
        <p:txBody>
          <a:bodyPr/>
          <a:lstStyle/>
          <a:p>
            <a:r>
              <a:rPr lang="en-US" dirty="0"/>
              <a:t>Title IX Assignments in CFISD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934" y="998419"/>
            <a:ext cx="2117340" cy="225320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75596" y="1017635"/>
            <a:ext cx="2117340" cy="2253203"/>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2981" y="981930"/>
            <a:ext cx="2117340" cy="2253203"/>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5303" y="3972545"/>
            <a:ext cx="2117340" cy="2253203"/>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2936" y="3921369"/>
            <a:ext cx="2117340" cy="2253203"/>
          </a:xfrm>
          <a:prstGeom prst="rect">
            <a:avLst/>
          </a:prstGeom>
        </p:spPr>
      </p:pic>
      <p:sp>
        <p:nvSpPr>
          <p:cNvPr id="12" name="TextBox 11"/>
          <p:cNvSpPr txBox="1"/>
          <p:nvPr/>
        </p:nvSpPr>
        <p:spPr>
          <a:xfrm>
            <a:off x="297212" y="3152001"/>
            <a:ext cx="2117340" cy="2369880"/>
          </a:xfrm>
          <a:prstGeom prst="rect">
            <a:avLst/>
          </a:prstGeom>
          <a:noFill/>
        </p:spPr>
        <p:txBody>
          <a:bodyPr wrap="square" rtlCol="0">
            <a:spAutoFit/>
          </a:bodyPr>
          <a:lstStyle/>
          <a:p>
            <a:pPr algn="ctr"/>
            <a:r>
              <a:rPr lang="en-US" dirty="0"/>
              <a:t>Title IX Coordinator(s)</a:t>
            </a:r>
          </a:p>
          <a:p>
            <a:pPr algn="ctr"/>
            <a:r>
              <a:rPr lang="en-US" sz="1600" b="1" dirty="0">
                <a:solidFill>
                  <a:schemeClr val="accent1"/>
                </a:solidFill>
              </a:rPr>
              <a:t>Assistant Principal (Elem)</a:t>
            </a:r>
          </a:p>
          <a:p>
            <a:pPr algn="ctr"/>
            <a:r>
              <a:rPr lang="en-US" sz="1600" b="1" dirty="0">
                <a:solidFill>
                  <a:schemeClr val="accent1"/>
                </a:solidFill>
              </a:rPr>
              <a:t>Director of Instruction</a:t>
            </a:r>
          </a:p>
          <a:p>
            <a:pPr algn="ctr"/>
            <a:r>
              <a:rPr lang="en-US" sz="1600" b="1" dirty="0">
                <a:solidFill>
                  <a:schemeClr val="accent1"/>
                </a:solidFill>
              </a:rPr>
              <a:t>(MS)</a:t>
            </a:r>
          </a:p>
          <a:p>
            <a:pPr algn="ctr"/>
            <a:r>
              <a:rPr lang="en-US" sz="1600" b="1" dirty="0">
                <a:solidFill>
                  <a:schemeClr val="accent1"/>
                </a:solidFill>
              </a:rPr>
              <a:t>Associate Principal (HS)</a:t>
            </a:r>
            <a:endParaRPr lang="en-US" dirty="0"/>
          </a:p>
        </p:txBody>
      </p:sp>
      <p:sp>
        <p:nvSpPr>
          <p:cNvPr id="13" name="TextBox 12"/>
          <p:cNvSpPr txBox="1"/>
          <p:nvPr/>
        </p:nvSpPr>
        <p:spPr>
          <a:xfrm>
            <a:off x="4174779" y="3198703"/>
            <a:ext cx="2117340" cy="923330"/>
          </a:xfrm>
          <a:prstGeom prst="rect">
            <a:avLst/>
          </a:prstGeom>
          <a:noFill/>
        </p:spPr>
        <p:txBody>
          <a:bodyPr wrap="square" rtlCol="0">
            <a:spAutoFit/>
          </a:bodyPr>
          <a:lstStyle/>
          <a:p>
            <a:pPr algn="ctr"/>
            <a:r>
              <a:rPr lang="en-US" dirty="0"/>
              <a:t>Investigator</a:t>
            </a:r>
          </a:p>
          <a:p>
            <a:pPr algn="ctr"/>
            <a:r>
              <a:rPr lang="en-US" sz="1600" b="1" dirty="0">
                <a:solidFill>
                  <a:schemeClr val="accent1"/>
                </a:solidFill>
              </a:rPr>
              <a:t>Assistant Principal</a:t>
            </a:r>
            <a:r>
              <a:rPr lang="en-US" dirty="0"/>
              <a:t> </a:t>
            </a:r>
          </a:p>
          <a:p>
            <a:pPr algn="ctr"/>
            <a:r>
              <a:rPr lang="en-US" dirty="0"/>
              <a:t> </a:t>
            </a:r>
          </a:p>
        </p:txBody>
      </p:sp>
      <p:sp>
        <p:nvSpPr>
          <p:cNvPr id="14" name="TextBox 13"/>
          <p:cNvSpPr txBox="1"/>
          <p:nvPr/>
        </p:nvSpPr>
        <p:spPr>
          <a:xfrm>
            <a:off x="7632981" y="3152001"/>
            <a:ext cx="2117340" cy="923330"/>
          </a:xfrm>
          <a:prstGeom prst="rect">
            <a:avLst/>
          </a:prstGeom>
          <a:noFill/>
        </p:spPr>
        <p:txBody>
          <a:bodyPr wrap="square" rtlCol="0">
            <a:spAutoFit/>
          </a:bodyPr>
          <a:lstStyle/>
          <a:p>
            <a:pPr algn="ctr"/>
            <a:r>
              <a:rPr lang="en-US" dirty="0"/>
              <a:t>Decision maker</a:t>
            </a:r>
          </a:p>
          <a:p>
            <a:pPr algn="ctr"/>
            <a:r>
              <a:rPr lang="en-US" sz="1600" b="1" dirty="0">
                <a:solidFill>
                  <a:schemeClr val="accent1"/>
                </a:solidFill>
              </a:rPr>
              <a:t>Campus Principal</a:t>
            </a:r>
            <a:endParaRPr lang="en-US" sz="1600" b="1" dirty="0"/>
          </a:p>
          <a:p>
            <a:pPr algn="ctr"/>
            <a:endParaRPr lang="en-US" dirty="0"/>
          </a:p>
        </p:txBody>
      </p:sp>
      <p:sp>
        <p:nvSpPr>
          <p:cNvPr id="15" name="TextBox 14"/>
          <p:cNvSpPr txBox="1"/>
          <p:nvPr/>
        </p:nvSpPr>
        <p:spPr>
          <a:xfrm>
            <a:off x="1736004" y="6064699"/>
            <a:ext cx="2117340" cy="1138773"/>
          </a:xfrm>
          <a:prstGeom prst="rect">
            <a:avLst/>
          </a:prstGeom>
          <a:noFill/>
        </p:spPr>
        <p:txBody>
          <a:bodyPr wrap="square" rtlCol="0">
            <a:spAutoFit/>
          </a:bodyPr>
          <a:lstStyle/>
          <a:p>
            <a:pPr algn="ctr"/>
            <a:r>
              <a:rPr lang="en-US" dirty="0"/>
              <a:t>Appeal Officer</a:t>
            </a:r>
          </a:p>
          <a:p>
            <a:pPr algn="ctr"/>
            <a:r>
              <a:rPr lang="en-US" sz="1600" b="1" dirty="0"/>
              <a:t> </a:t>
            </a:r>
            <a:r>
              <a:rPr lang="en-US" sz="1600" b="1" dirty="0">
                <a:solidFill>
                  <a:schemeClr val="accent1"/>
                </a:solidFill>
              </a:rPr>
              <a:t>Assistant Superintendent</a:t>
            </a:r>
            <a:endParaRPr lang="en-US" sz="1600" b="1" dirty="0"/>
          </a:p>
          <a:p>
            <a:pPr algn="ctr"/>
            <a:r>
              <a:rPr lang="en-US" dirty="0"/>
              <a:t> </a:t>
            </a:r>
          </a:p>
        </p:txBody>
      </p:sp>
      <p:sp>
        <p:nvSpPr>
          <p:cNvPr id="16" name="TextBox 15"/>
          <p:cNvSpPr txBox="1"/>
          <p:nvPr/>
        </p:nvSpPr>
        <p:spPr>
          <a:xfrm>
            <a:off x="5495880" y="6063734"/>
            <a:ext cx="3634965" cy="923330"/>
          </a:xfrm>
          <a:prstGeom prst="rect">
            <a:avLst/>
          </a:prstGeom>
          <a:noFill/>
        </p:spPr>
        <p:txBody>
          <a:bodyPr wrap="square" rtlCol="0">
            <a:spAutoFit/>
          </a:bodyPr>
          <a:lstStyle/>
          <a:p>
            <a:pPr algn="ctr"/>
            <a:r>
              <a:rPr lang="en-US" dirty="0"/>
              <a:t>Informal Resolution Facilitator </a:t>
            </a:r>
          </a:p>
          <a:p>
            <a:pPr algn="ctr"/>
            <a:r>
              <a:rPr lang="en-US" sz="1600" b="1" dirty="0">
                <a:solidFill>
                  <a:schemeClr val="accent1"/>
                </a:solidFill>
              </a:rPr>
              <a:t>Campus Counselor</a:t>
            </a:r>
            <a:r>
              <a:rPr lang="en-US" dirty="0"/>
              <a:t> </a:t>
            </a:r>
          </a:p>
          <a:p>
            <a:pPr algn="ctr"/>
            <a:endParaRPr lang="en-US" dirty="0"/>
          </a:p>
        </p:txBody>
      </p:sp>
    </p:spTree>
    <p:extLst>
      <p:ext uri="{BB962C8B-B14F-4D97-AF65-F5344CB8AC3E}">
        <p14:creationId xmlns:p14="http://schemas.microsoft.com/office/powerpoint/2010/main" val="849682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Title IX Process </a:t>
            </a:r>
          </a:p>
        </p:txBody>
      </p:sp>
      <p:sp>
        <p:nvSpPr>
          <p:cNvPr id="4" name="Rounded Rectangle 3"/>
          <p:cNvSpPr/>
          <p:nvPr/>
        </p:nvSpPr>
        <p:spPr>
          <a:xfrm>
            <a:off x="169161"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Knowledge of Inappropriate Conduct that is Sexual in Nature</a:t>
            </a:r>
          </a:p>
        </p:txBody>
      </p:sp>
      <p:sp>
        <p:nvSpPr>
          <p:cNvPr id="5" name="Rounded Rectangle 4"/>
          <p:cNvSpPr/>
          <p:nvPr/>
        </p:nvSpPr>
        <p:spPr>
          <a:xfrm>
            <a:off x="3178488"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Title IX Coordinator Reaches out to Complainant </a:t>
            </a:r>
          </a:p>
        </p:txBody>
      </p:sp>
      <p:sp>
        <p:nvSpPr>
          <p:cNvPr id="6" name="Rounded Rectangle 5"/>
          <p:cNvSpPr/>
          <p:nvPr/>
        </p:nvSpPr>
        <p:spPr>
          <a:xfrm>
            <a:off x="6187815"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Determination of Supportive Measures</a:t>
            </a:r>
          </a:p>
        </p:txBody>
      </p:sp>
      <p:sp>
        <p:nvSpPr>
          <p:cNvPr id="7" name="Rounded Rectangle 6"/>
          <p:cNvSpPr/>
          <p:nvPr/>
        </p:nvSpPr>
        <p:spPr>
          <a:xfrm>
            <a:off x="9197142"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Determination of Emergency Removal </a:t>
            </a:r>
          </a:p>
        </p:txBody>
      </p:sp>
      <p:sp>
        <p:nvSpPr>
          <p:cNvPr id="8" name="Rounded Rectangle 7"/>
          <p:cNvSpPr/>
          <p:nvPr/>
        </p:nvSpPr>
        <p:spPr>
          <a:xfrm>
            <a:off x="169161" y="3324225"/>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Investigation</a:t>
            </a:r>
          </a:p>
        </p:txBody>
      </p:sp>
      <p:sp>
        <p:nvSpPr>
          <p:cNvPr id="9" name="Rounded Rectangle 8"/>
          <p:cNvSpPr/>
          <p:nvPr/>
        </p:nvSpPr>
        <p:spPr>
          <a:xfrm>
            <a:off x="3206066" y="3378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Dismissal Evaluation</a:t>
            </a:r>
          </a:p>
        </p:txBody>
      </p:sp>
      <p:sp>
        <p:nvSpPr>
          <p:cNvPr id="10" name="Rounded Rectangle 9"/>
          <p:cNvSpPr/>
          <p:nvPr/>
        </p:nvSpPr>
        <p:spPr>
          <a:xfrm>
            <a:off x="6223900" y="3356644"/>
            <a:ext cx="2021589" cy="1151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Notice of Formal Complaint </a:t>
            </a:r>
          </a:p>
        </p:txBody>
      </p:sp>
      <p:sp>
        <p:nvSpPr>
          <p:cNvPr id="11" name="Rounded Rectangle 10"/>
          <p:cNvSpPr/>
          <p:nvPr/>
        </p:nvSpPr>
        <p:spPr>
          <a:xfrm>
            <a:off x="9274002" y="3324225"/>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Formal Complaint</a:t>
            </a:r>
          </a:p>
        </p:txBody>
      </p:sp>
      <p:sp>
        <p:nvSpPr>
          <p:cNvPr id="12" name="Rounded Rectangle 11"/>
          <p:cNvSpPr/>
          <p:nvPr/>
        </p:nvSpPr>
        <p:spPr>
          <a:xfrm>
            <a:off x="169161" y="50482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Written Investigation Report</a:t>
            </a:r>
          </a:p>
        </p:txBody>
      </p:sp>
      <p:sp>
        <p:nvSpPr>
          <p:cNvPr id="13" name="Rounded Rectangle 12"/>
          <p:cNvSpPr/>
          <p:nvPr/>
        </p:nvSpPr>
        <p:spPr>
          <a:xfrm>
            <a:off x="3178487" y="50482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prstClr val="white"/>
                </a:solidFill>
              </a:rPr>
              <a:t>Parties may Submit Written Questions and Respond to Investigation Report</a:t>
            </a:r>
            <a:r>
              <a:rPr lang="en-US" sz="1400" dirty="0">
                <a:solidFill>
                  <a:prstClr val="white"/>
                </a:solidFill>
              </a:rPr>
              <a:t>  </a:t>
            </a:r>
          </a:p>
        </p:txBody>
      </p:sp>
      <p:sp>
        <p:nvSpPr>
          <p:cNvPr id="14" name="Rounded Rectangle 13"/>
          <p:cNvSpPr/>
          <p:nvPr/>
        </p:nvSpPr>
        <p:spPr>
          <a:xfrm>
            <a:off x="6187815" y="50990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Written Determination</a:t>
            </a:r>
          </a:p>
        </p:txBody>
      </p:sp>
      <p:sp>
        <p:nvSpPr>
          <p:cNvPr id="15" name="Rounded Rectangle 14"/>
          <p:cNvSpPr/>
          <p:nvPr/>
        </p:nvSpPr>
        <p:spPr>
          <a:xfrm>
            <a:off x="9197142" y="50482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Appeal</a:t>
            </a:r>
          </a:p>
        </p:txBody>
      </p:sp>
      <p:sp>
        <p:nvSpPr>
          <p:cNvPr id="16" name="Right Arrow 15"/>
          <p:cNvSpPr/>
          <p:nvPr/>
        </p:nvSpPr>
        <p:spPr>
          <a:xfrm>
            <a:off x="2190750" y="1930400"/>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ight Arrow 17"/>
          <p:cNvSpPr/>
          <p:nvPr/>
        </p:nvSpPr>
        <p:spPr>
          <a:xfrm>
            <a:off x="5214381" y="1930400"/>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ight Arrow 18"/>
          <p:cNvSpPr/>
          <p:nvPr/>
        </p:nvSpPr>
        <p:spPr>
          <a:xfrm>
            <a:off x="8223708" y="1930400"/>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ight Arrow 19"/>
          <p:cNvSpPr/>
          <p:nvPr/>
        </p:nvSpPr>
        <p:spPr>
          <a:xfrm rot="10800000">
            <a:off x="8286265" y="3571875"/>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ight Arrow 20"/>
          <p:cNvSpPr/>
          <p:nvPr/>
        </p:nvSpPr>
        <p:spPr>
          <a:xfrm rot="10800000">
            <a:off x="5180862" y="3600449"/>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Arrow 21"/>
          <p:cNvSpPr/>
          <p:nvPr/>
        </p:nvSpPr>
        <p:spPr>
          <a:xfrm rot="10800000">
            <a:off x="2190750" y="3571875"/>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ight Arrow 22"/>
          <p:cNvSpPr/>
          <p:nvPr/>
        </p:nvSpPr>
        <p:spPr>
          <a:xfrm>
            <a:off x="2205053" y="5349875"/>
            <a:ext cx="936071"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ight Arrow 23"/>
          <p:cNvSpPr/>
          <p:nvPr/>
        </p:nvSpPr>
        <p:spPr>
          <a:xfrm>
            <a:off x="5226443" y="5362574"/>
            <a:ext cx="935004"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Right Arrow 25"/>
          <p:cNvSpPr/>
          <p:nvPr/>
        </p:nvSpPr>
        <p:spPr>
          <a:xfrm>
            <a:off x="8223709" y="5349875"/>
            <a:ext cx="959130"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Down Arrow 29"/>
          <p:cNvSpPr/>
          <p:nvPr/>
        </p:nvSpPr>
        <p:spPr>
          <a:xfrm>
            <a:off x="9884086" y="2743200"/>
            <a:ext cx="647700" cy="58102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Down Arrow 30"/>
          <p:cNvSpPr/>
          <p:nvPr/>
        </p:nvSpPr>
        <p:spPr>
          <a:xfrm>
            <a:off x="856105" y="4467225"/>
            <a:ext cx="647700" cy="58102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3212006" y="1338590"/>
            <a:ext cx="2002375" cy="261610"/>
          </a:xfrm>
          <a:prstGeom prst="rect">
            <a:avLst/>
          </a:prstGeom>
          <a:noFill/>
        </p:spPr>
        <p:txBody>
          <a:bodyPr wrap="square" rtlCol="0">
            <a:spAutoFit/>
          </a:bodyPr>
          <a:lstStyle/>
          <a:p>
            <a:pPr algn="ctr"/>
            <a:r>
              <a:rPr lang="en-US" sz="1100" dirty="0"/>
              <a:t>Deputy Title IX Coordinator </a:t>
            </a:r>
          </a:p>
        </p:txBody>
      </p:sp>
      <p:sp>
        <p:nvSpPr>
          <p:cNvPr id="27" name="TextBox 26"/>
          <p:cNvSpPr txBox="1"/>
          <p:nvPr/>
        </p:nvSpPr>
        <p:spPr>
          <a:xfrm>
            <a:off x="6243004" y="1325851"/>
            <a:ext cx="2002375" cy="261610"/>
          </a:xfrm>
          <a:prstGeom prst="rect">
            <a:avLst/>
          </a:prstGeom>
          <a:noFill/>
        </p:spPr>
        <p:txBody>
          <a:bodyPr wrap="square" rtlCol="0">
            <a:spAutoFit/>
          </a:bodyPr>
          <a:lstStyle/>
          <a:p>
            <a:pPr algn="ctr"/>
            <a:r>
              <a:rPr lang="en-US" sz="1100" dirty="0"/>
              <a:t>Deputy Title IX Coordinator </a:t>
            </a:r>
          </a:p>
        </p:txBody>
      </p:sp>
      <p:sp>
        <p:nvSpPr>
          <p:cNvPr id="28" name="TextBox 27"/>
          <p:cNvSpPr txBox="1"/>
          <p:nvPr/>
        </p:nvSpPr>
        <p:spPr>
          <a:xfrm>
            <a:off x="9214100" y="1338590"/>
            <a:ext cx="2002375" cy="261610"/>
          </a:xfrm>
          <a:prstGeom prst="rect">
            <a:avLst/>
          </a:prstGeom>
          <a:noFill/>
        </p:spPr>
        <p:txBody>
          <a:bodyPr wrap="square" rtlCol="0">
            <a:spAutoFit/>
          </a:bodyPr>
          <a:lstStyle/>
          <a:p>
            <a:pPr algn="ctr"/>
            <a:r>
              <a:rPr lang="en-US" sz="1100" dirty="0"/>
              <a:t>Deputy Title IX Coordinator </a:t>
            </a:r>
          </a:p>
        </p:txBody>
      </p:sp>
      <p:sp>
        <p:nvSpPr>
          <p:cNvPr id="17" name="TextBox 16"/>
          <p:cNvSpPr txBox="1"/>
          <p:nvPr/>
        </p:nvSpPr>
        <p:spPr>
          <a:xfrm>
            <a:off x="9455727" y="6191250"/>
            <a:ext cx="1589809" cy="261610"/>
          </a:xfrm>
          <a:prstGeom prst="rect">
            <a:avLst/>
          </a:prstGeom>
          <a:noFill/>
        </p:spPr>
        <p:txBody>
          <a:bodyPr wrap="square" rtlCol="0">
            <a:spAutoFit/>
          </a:bodyPr>
          <a:lstStyle/>
          <a:p>
            <a:pPr algn="ctr"/>
            <a:r>
              <a:rPr lang="en-US" sz="1100" dirty="0"/>
              <a:t>Appeal Officer</a:t>
            </a:r>
          </a:p>
        </p:txBody>
      </p:sp>
      <p:sp>
        <p:nvSpPr>
          <p:cNvPr id="25" name="TextBox 24"/>
          <p:cNvSpPr txBox="1"/>
          <p:nvPr/>
        </p:nvSpPr>
        <p:spPr>
          <a:xfrm>
            <a:off x="6348845" y="6242050"/>
            <a:ext cx="1641764" cy="261610"/>
          </a:xfrm>
          <a:prstGeom prst="rect">
            <a:avLst/>
          </a:prstGeom>
          <a:noFill/>
        </p:spPr>
        <p:txBody>
          <a:bodyPr wrap="square" rtlCol="0">
            <a:spAutoFit/>
          </a:bodyPr>
          <a:lstStyle/>
          <a:p>
            <a:pPr algn="ctr"/>
            <a:r>
              <a:rPr lang="en-US" sz="1100" dirty="0"/>
              <a:t>Decision Maker</a:t>
            </a:r>
          </a:p>
        </p:txBody>
      </p:sp>
      <p:sp>
        <p:nvSpPr>
          <p:cNvPr id="32" name="TextBox 31"/>
          <p:cNvSpPr txBox="1"/>
          <p:nvPr/>
        </p:nvSpPr>
        <p:spPr>
          <a:xfrm>
            <a:off x="3368401" y="6242050"/>
            <a:ext cx="1641764" cy="261610"/>
          </a:xfrm>
          <a:prstGeom prst="rect">
            <a:avLst/>
          </a:prstGeom>
          <a:noFill/>
        </p:spPr>
        <p:txBody>
          <a:bodyPr wrap="square" rtlCol="0">
            <a:spAutoFit/>
          </a:bodyPr>
          <a:lstStyle/>
          <a:p>
            <a:pPr algn="ctr"/>
            <a:r>
              <a:rPr lang="en-US" sz="1100" dirty="0"/>
              <a:t>Decision Maker</a:t>
            </a:r>
          </a:p>
        </p:txBody>
      </p:sp>
      <p:sp>
        <p:nvSpPr>
          <p:cNvPr id="34" name="TextBox 33"/>
          <p:cNvSpPr txBox="1"/>
          <p:nvPr/>
        </p:nvSpPr>
        <p:spPr>
          <a:xfrm>
            <a:off x="525328" y="6218382"/>
            <a:ext cx="1309254" cy="261610"/>
          </a:xfrm>
          <a:prstGeom prst="rect">
            <a:avLst/>
          </a:prstGeom>
          <a:noFill/>
        </p:spPr>
        <p:txBody>
          <a:bodyPr wrap="square" rtlCol="0">
            <a:spAutoFit/>
          </a:bodyPr>
          <a:lstStyle/>
          <a:p>
            <a:pPr algn="ctr"/>
            <a:r>
              <a:rPr lang="en-US" sz="1100" dirty="0"/>
              <a:t>Investigator</a:t>
            </a:r>
          </a:p>
        </p:txBody>
      </p:sp>
      <p:sp>
        <p:nvSpPr>
          <p:cNvPr id="35" name="TextBox 34"/>
          <p:cNvSpPr txBox="1"/>
          <p:nvPr/>
        </p:nvSpPr>
        <p:spPr>
          <a:xfrm>
            <a:off x="525328" y="3073400"/>
            <a:ext cx="1309254" cy="261610"/>
          </a:xfrm>
          <a:prstGeom prst="rect">
            <a:avLst/>
          </a:prstGeom>
          <a:noFill/>
        </p:spPr>
        <p:txBody>
          <a:bodyPr wrap="square" rtlCol="0">
            <a:spAutoFit/>
          </a:bodyPr>
          <a:lstStyle/>
          <a:p>
            <a:pPr algn="ctr"/>
            <a:r>
              <a:rPr lang="en-US" sz="1100" dirty="0"/>
              <a:t>Investigator</a:t>
            </a:r>
          </a:p>
        </p:txBody>
      </p:sp>
      <p:sp>
        <p:nvSpPr>
          <p:cNvPr id="36" name="TextBox 35"/>
          <p:cNvSpPr txBox="1"/>
          <p:nvPr/>
        </p:nvSpPr>
        <p:spPr>
          <a:xfrm>
            <a:off x="3206066" y="3069922"/>
            <a:ext cx="2002375" cy="261610"/>
          </a:xfrm>
          <a:prstGeom prst="rect">
            <a:avLst/>
          </a:prstGeom>
          <a:noFill/>
        </p:spPr>
        <p:txBody>
          <a:bodyPr wrap="square" rtlCol="0">
            <a:spAutoFit/>
          </a:bodyPr>
          <a:lstStyle/>
          <a:p>
            <a:pPr algn="ctr"/>
            <a:r>
              <a:rPr lang="en-US" sz="1100" dirty="0"/>
              <a:t>Deputy Title IX Coordinator </a:t>
            </a:r>
          </a:p>
        </p:txBody>
      </p:sp>
      <p:sp>
        <p:nvSpPr>
          <p:cNvPr id="37" name="TextBox 36"/>
          <p:cNvSpPr txBox="1"/>
          <p:nvPr/>
        </p:nvSpPr>
        <p:spPr>
          <a:xfrm>
            <a:off x="6161263" y="3095034"/>
            <a:ext cx="2002375" cy="261610"/>
          </a:xfrm>
          <a:prstGeom prst="rect">
            <a:avLst/>
          </a:prstGeom>
          <a:noFill/>
        </p:spPr>
        <p:txBody>
          <a:bodyPr wrap="square" rtlCol="0">
            <a:spAutoFit/>
          </a:bodyPr>
          <a:lstStyle/>
          <a:p>
            <a:pPr algn="ctr"/>
            <a:r>
              <a:rPr lang="en-US" sz="1100" dirty="0"/>
              <a:t>Deputy Title IX Coordinator </a:t>
            </a:r>
          </a:p>
        </p:txBody>
      </p:sp>
    </p:spTree>
    <p:extLst>
      <p:ext uri="{BB962C8B-B14F-4D97-AF65-F5344CB8AC3E}">
        <p14:creationId xmlns:p14="http://schemas.microsoft.com/office/powerpoint/2010/main" val="326381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0649D-FBBD-4E25-AF27-4BFC2B48D3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3D7DA-552B-48FE-82CB-9FE72EB3A1EF}"/>
              </a:ext>
            </a:extLst>
          </p:cNvPr>
          <p:cNvSpPr>
            <a:spLocks noGrp="1"/>
          </p:cNvSpPr>
          <p:nvPr>
            <p:ph idx="1"/>
          </p:nvPr>
        </p:nvSpPr>
        <p:spPr>
          <a:xfrm>
            <a:off x="677334" y="1082181"/>
            <a:ext cx="8596668" cy="4959182"/>
          </a:xfrm>
        </p:spPr>
        <p:txBody>
          <a:bodyPr>
            <a:normAutofit/>
          </a:bodyPr>
          <a:lstStyle/>
          <a:p>
            <a:endParaRPr lang="en-US" sz="8000" dirty="0"/>
          </a:p>
          <a:p>
            <a:pPr algn="ctr"/>
            <a:r>
              <a:rPr lang="en-US" sz="8000" dirty="0"/>
              <a:t>How?</a:t>
            </a:r>
          </a:p>
        </p:txBody>
      </p:sp>
    </p:spTree>
    <p:extLst>
      <p:ext uri="{BB962C8B-B14F-4D97-AF65-F5344CB8AC3E}">
        <p14:creationId xmlns:p14="http://schemas.microsoft.com/office/powerpoint/2010/main" val="24477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86389-1F84-4F6F-91DF-FC1ACEC6039A}"/>
              </a:ext>
            </a:extLst>
          </p:cNvPr>
          <p:cNvSpPr>
            <a:spLocks noGrp="1"/>
          </p:cNvSpPr>
          <p:nvPr>
            <p:ph type="title"/>
          </p:nvPr>
        </p:nvSpPr>
        <p:spPr/>
        <p:txBody>
          <a:bodyPr/>
          <a:lstStyle/>
          <a:p>
            <a:r>
              <a:rPr lang="en-US" dirty="0"/>
              <a:t>Title IX Guidance</a:t>
            </a:r>
          </a:p>
        </p:txBody>
      </p:sp>
      <p:sp>
        <p:nvSpPr>
          <p:cNvPr id="3" name="Content Placeholder 2">
            <a:extLst>
              <a:ext uri="{FF2B5EF4-FFF2-40B4-BE49-F238E27FC236}">
                <a16:creationId xmlns:a16="http://schemas.microsoft.com/office/drawing/2014/main" id="{140B73D6-F914-4DBF-80B8-F2A7ACF28120}"/>
              </a:ext>
            </a:extLst>
          </p:cNvPr>
          <p:cNvSpPr>
            <a:spLocks noGrp="1"/>
          </p:cNvSpPr>
          <p:nvPr>
            <p:ph idx="1"/>
          </p:nvPr>
        </p:nvSpPr>
        <p:spPr/>
        <p:txBody>
          <a:bodyPr>
            <a:normAutofit lnSpcReduction="10000"/>
          </a:bodyPr>
          <a:lstStyle/>
          <a:p>
            <a:r>
              <a:rPr lang="en-US" dirty="0"/>
              <a:t>The District’s Title IX Guidance documents and forms can be found on the District’s intranet page can be assessed as follows:</a:t>
            </a:r>
          </a:p>
          <a:p>
            <a:pPr lvl="1"/>
            <a:r>
              <a:rPr lang="en-US" dirty="0"/>
              <a:t>First, assess the District’s webpage.</a:t>
            </a:r>
          </a:p>
          <a:p>
            <a:pPr lvl="1"/>
            <a:r>
              <a:rPr lang="en-US" dirty="0"/>
              <a:t>Next, go to the staff section and select intranet.</a:t>
            </a:r>
          </a:p>
          <a:p>
            <a:pPr lvl="1"/>
            <a:r>
              <a:rPr lang="en-US" dirty="0"/>
              <a:t>Next, click on the DLT login in the top right-hand corner.</a:t>
            </a:r>
          </a:p>
          <a:p>
            <a:pPr lvl="1"/>
            <a:r>
              <a:rPr lang="en-US" dirty="0"/>
              <a:t>Next, select School Leadership Hub</a:t>
            </a:r>
          </a:p>
          <a:p>
            <a:pPr lvl="1"/>
            <a:r>
              <a:rPr lang="en-US" dirty="0"/>
              <a:t>Next, select Title IX</a:t>
            </a:r>
          </a:p>
          <a:p>
            <a:pPr lvl="1"/>
            <a:endParaRPr lang="en-US" dirty="0"/>
          </a:p>
          <a:p>
            <a:pPr marL="457200" lvl="1" indent="0">
              <a:buNone/>
            </a:pPr>
            <a:r>
              <a:rPr lang="en-US" dirty="0">
                <a:hlinkClick r:id="rId2"/>
              </a:rPr>
              <a:t>https://www.cfisd.net/</a:t>
            </a:r>
            <a:endParaRPr lang="en-US" dirty="0"/>
          </a:p>
          <a:p>
            <a:pPr marL="457200" lvl="1" indent="0">
              <a:buNone/>
            </a:pPr>
            <a:endParaRPr lang="en-US" dirty="0"/>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Contact Student Services if any questions or need help.</a:t>
            </a:r>
            <a:endParaRPr lang="en-US" dirty="0"/>
          </a:p>
        </p:txBody>
      </p:sp>
    </p:spTree>
    <p:extLst>
      <p:ext uri="{BB962C8B-B14F-4D97-AF65-F5344CB8AC3E}">
        <p14:creationId xmlns:p14="http://schemas.microsoft.com/office/powerpoint/2010/main" val="306312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Response to Allegations of Sexual Harassment</a:t>
            </a:r>
          </a:p>
        </p:txBody>
      </p:sp>
      <p:sp>
        <p:nvSpPr>
          <p:cNvPr id="3" name="Content Placeholder 2"/>
          <p:cNvSpPr>
            <a:spLocks noGrp="1"/>
          </p:cNvSpPr>
          <p:nvPr>
            <p:ph idx="1"/>
          </p:nvPr>
        </p:nvSpPr>
        <p:spPr/>
        <p:txBody>
          <a:bodyPr>
            <a:normAutofit/>
          </a:bodyPr>
          <a:lstStyle/>
          <a:p>
            <a:r>
              <a:rPr lang="en-US" sz="2000" dirty="0"/>
              <a:t>Upon receiving any report of misconduct involving sex, gender or gender identity, or sexual orientation campus administration should:  </a:t>
            </a:r>
          </a:p>
          <a:p>
            <a:pPr lvl="1"/>
            <a:r>
              <a:rPr lang="en-US" sz="2000" dirty="0"/>
              <a:t>1.)  Immediately notify the Campus and/or District Title IX Coordinator; and </a:t>
            </a:r>
          </a:p>
          <a:p>
            <a:pPr lvl="1"/>
            <a:r>
              <a:rPr lang="en-US" sz="2000" dirty="0"/>
              <a:t>2.)   Complete the Sexual Misconduct Report Intake Form (See Document 1) and forward it to the Campus Title IX Coordinator.</a:t>
            </a:r>
          </a:p>
          <a:p>
            <a:r>
              <a:rPr lang="en-US" sz="2000" dirty="0"/>
              <a:t>Upon receipt of a report of unwelcome sex-based misconduct, the Title IX Coordinator must determine whether the conduct, if proved, implicates Title IX.</a:t>
            </a:r>
          </a:p>
        </p:txBody>
      </p:sp>
    </p:spTree>
    <p:extLst>
      <p:ext uri="{BB962C8B-B14F-4D97-AF65-F5344CB8AC3E}">
        <p14:creationId xmlns:p14="http://schemas.microsoft.com/office/powerpoint/2010/main" val="4283360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A22DD-3630-4C53-ABCE-7EADAEFBC0DF}"/>
              </a:ext>
            </a:extLst>
          </p:cNvPr>
          <p:cNvSpPr>
            <a:spLocks noGrp="1"/>
          </p:cNvSpPr>
          <p:nvPr>
            <p:ph type="title"/>
          </p:nvPr>
        </p:nvSpPr>
        <p:spPr>
          <a:xfrm>
            <a:off x="677334" y="162558"/>
            <a:ext cx="8596668" cy="1565573"/>
          </a:xfrm>
        </p:spPr>
        <p:txBody>
          <a:bodyPr>
            <a:normAutofit fontScale="90000"/>
          </a:bodyPr>
          <a:lstStyle/>
          <a:p>
            <a:r>
              <a:rPr lang="en-US" dirty="0"/>
              <a:t>Initial Response to Allegations of Sexual Harassment—</a:t>
            </a:r>
            <a:r>
              <a:rPr lang="en-US"/>
              <a:t>Document 1</a:t>
            </a:r>
            <a:br>
              <a:rPr lang="en-US" dirty="0"/>
            </a:br>
            <a:r>
              <a:rPr lang="en-US" sz="2700" dirty="0">
                <a:hlinkClick r:id="rId2"/>
              </a:rPr>
              <a:t>https://inside.cfisd.net/download_file/5985/1285</a:t>
            </a:r>
            <a:br>
              <a:rPr lang="en-US" dirty="0"/>
            </a:br>
            <a:br>
              <a:rPr lang="en-US" dirty="0"/>
            </a:br>
            <a:br>
              <a:rPr lang="en-US" dirty="0"/>
            </a:br>
            <a:endParaRPr lang="en-US" dirty="0"/>
          </a:p>
        </p:txBody>
      </p:sp>
      <p:pic>
        <p:nvPicPr>
          <p:cNvPr id="8" name="Content Placeholder 7">
            <a:extLst>
              <a:ext uri="{FF2B5EF4-FFF2-40B4-BE49-F238E27FC236}">
                <a16:creationId xmlns:a16="http://schemas.microsoft.com/office/drawing/2014/main" id="{2B6608FC-5368-4D33-949A-D6E6558C2CDF}"/>
              </a:ext>
            </a:extLst>
          </p:cNvPr>
          <p:cNvPicPr>
            <a:picLocks noGrp="1" noChangeAspect="1"/>
          </p:cNvPicPr>
          <p:nvPr>
            <p:ph idx="1"/>
          </p:nvPr>
        </p:nvPicPr>
        <p:blipFill>
          <a:blip r:embed="rId3"/>
          <a:stretch>
            <a:fillRect/>
          </a:stretch>
        </p:blipFill>
        <p:spPr>
          <a:xfrm>
            <a:off x="310920" y="1669409"/>
            <a:ext cx="4366326" cy="5188591"/>
          </a:xfrm>
          <a:prstGeom prst="rect">
            <a:avLst/>
          </a:prstGeom>
        </p:spPr>
      </p:pic>
      <p:pic>
        <p:nvPicPr>
          <p:cNvPr id="15" name="Picture 14">
            <a:extLst>
              <a:ext uri="{FF2B5EF4-FFF2-40B4-BE49-F238E27FC236}">
                <a16:creationId xmlns:a16="http://schemas.microsoft.com/office/drawing/2014/main" id="{F972A246-9280-4269-82FF-73247FB54FED}"/>
              </a:ext>
            </a:extLst>
          </p:cNvPr>
          <p:cNvPicPr>
            <a:picLocks noChangeAspect="1"/>
          </p:cNvPicPr>
          <p:nvPr/>
        </p:nvPicPr>
        <p:blipFill>
          <a:blip r:embed="rId4"/>
          <a:stretch>
            <a:fillRect/>
          </a:stretch>
        </p:blipFill>
        <p:spPr>
          <a:xfrm>
            <a:off x="4978400" y="6272107"/>
            <a:ext cx="4585547" cy="489420"/>
          </a:xfrm>
          <a:prstGeom prst="rect">
            <a:avLst/>
          </a:prstGeom>
        </p:spPr>
      </p:pic>
      <p:pic>
        <p:nvPicPr>
          <p:cNvPr id="16" name="Picture 15">
            <a:extLst>
              <a:ext uri="{FF2B5EF4-FFF2-40B4-BE49-F238E27FC236}">
                <a16:creationId xmlns:a16="http://schemas.microsoft.com/office/drawing/2014/main" id="{BE9D509C-BC91-49EC-9A73-54B33A4718CE}"/>
              </a:ext>
            </a:extLst>
          </p:cNvPr>
          <p:cNvPicPr>
            <a:picLocks noChangeAspect="1"/>
          </p:cNvPicPr>
          <p:nvPr/>
        </p:nvPicPr>
        <p:blipFill>
          <a:blip r:embed="rId5"/>
          <a:stretch>
            <a:fillRect/>
          </a:stretch>
        </p:blipFill>
        <p:spPr>
          <a:xfrm>
            <a:off x="4677246" y="1803633"/>
            <a:ext cx="5137873" cy="4622567"/>
          </a:xfrm>
          <a:prstGeom prst="rect">
            <a:avLst/>
          </a:prstGeom>
        </p:spPr>
      </p:pic>
    </p:spTree>
    <p:extLst>
      <p:ext uri="{BB962C8B-B14F-4D97-AF65-F5344CB8AC3E}">
        <p14:creationId xmlns:p14="http://schemas.microsoft.com/office/powerpoint/2010/main" val="721175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Response to Allegations of Sexual Harassment</a:t>
            </a:r>
          </a:p>
        </p:txBody>
      </p:sp>
      <p:sp>
        <p:nvSpPr>
          <p:cNvPr id="3" name="Content Placeholder 2"/>
          <p:cNvSpPr>
            <a:spLocks noGrp="1"/>
          </p:cNvSpPr>
          <p:nvPr>
            <p:ph idx="1"/>
          </p:nvPr>
        </p:nvSpPr>
        <p:spPr/>
        <p:txBody>
          <a:bodyPr>
            <a:normAutofit fontScale="92500" lnSpcReduction="10000"/>
          </a:bodyPr>
          <a:lstStyle/>
          <a:p>
            <a:r>
              <a:rPr lang="en-US" sz="2000" dirty="0"/>
              <a:t>Until the Title IX Coordinator or Campus Title IX Coordinator decides if Title IX applies:</a:t>
            </a:r>
          </a:p>
          <a:p>
            <a:pPr lvl="1"/>
            <a:r>
              <a:rPr lang="en-US" sz="1800" dirty="0"/>
              <a:t>Do not conduct investigation interviews (asking for or collecting evidence)—only conduct intake meetings with the reporting party and the complainant/family. An intake meeting means asking what is alleged to have happened, not asking for evidence to support the allegations.</a:t>
            </a:r>
          </a:p>
          <a:p>
            <a:pPr lvl="1"/>
            <a:r>
              <a:rPr lang="en-US" sz="1800" dirty="0"/>
              <a:t>Do not discipline either party, including the alleged perpetrator. Contact the Title IX Coordinator to authorize suspensions or other removals from school or activities.</a:t>
            </a:r>
          </a:p>
          <a:p>
            <a:pPr lvl="1"/>
            <a:r>
              <a:rPr lang="en-US" sz="1800" dirty="0"/>
              <a:t>Do not violate the confidentiality of the alleged victim by telling the alleged perpetrator the alleged victim’s name or that a report has been made. We cannot share such information until the Title IX Coordinator or the Campus Title IX Coordinator says Title IX is not implicated, a Title IX formal complaint is filed, or the alleged victim and their parent(s)/guardian(s) allow it.</a:t>
            </a:r>
          </a:p>
          <a:p>
            <a:endParaRPr lang="en-US" sz="2000" dirty="0"/>
          </a:p>
        </p:txBody>
      </p:sp>
    </p:spTree>
    <p:extLst>
      <p:ext uri="{BB962C8B-B14F-4D97-AF65-F5344CB8AC3E}">
        <p14:creationId xmlns:p14="http://schemas.microsoft.com/office/powerpoint/2010/main" val="246099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07A9F-9328-4ECA-9DD0-E8F2827B1ED3}"/>
              </a:ext>
            </a:extLst>
          </p:cNvPr>
          <p:cNvSpPr>
            <a:spLocks noGrp="1"/>
          </p:cNvSpPr>
          <p:nvPr>
            <p:ph type="title"/>
          </p:nvPr>
        </p:nvSpPr>
        <p:spPr/>
        <p:txBody>
          <a:bodyPr/>
          <a:lstStyle/>
          <a:p>
            <a:r>
              <a:rPr lang="en-US" dirty="0"/>
              <a:t>Initial Response to Allegations of Sexual Harassment</a:t>
            </a:r>
          </a:p>
        </p:txBody>
      </p:sp>
      <p:sp>
        <p:nvSpPr>
          <p:cNvPr id="6" name="Content Placeholder 5">
            <a:extLst>
              <a:ext uri="{FF2B5EF4-FFF2-40B4-BE49-F238E27FC236}">
                <a16:creationId xmlns:a16="http://schemas.microsoft.com/office/drawing/2014/main" id="{39F458E2-EAB2-4C92-946D-8E77266CC064}"/>
              </a:ext>
            </a:extLst>
          </p:cNvPr>
          <p:cNvSpPr>
            <a:spLocks noGrp="1"/>
          </p:cNvSpPr>
          <p:nvPr>
            <p:ph idx="1"/>
          </p:nvPr>
        </p:nvSpPr>
        <p:spPr/>
        <p:txBody>
          <a:bodyPr>
            <a:normAutofit fontScale="92500"/>
          </a:bodyPr>
          <a:lstStyle/>
          <a:p>
            <a:r>
              <a:rPr lang="en-US" sz="2400" dirty="0"/>
              <a:t>If the alleged conduct, even if proved, would not be Title IX “sexual harassment”, campus staff may proceed with disciplining the student in accordance with the Code of Conduct. </a:t>
            </a:r>
          </a:p>
          <a:p>
            <a:r>
              <a:rPr lang="en-US" sz="2400" dirty="0"/>
              <a:t>If the alleged conduct does constitute Title IX sexual harassment, a school only impose punitive or disciplinary consequences against the alleged perpetrator by going through the formal Title IX Complaint process.</a:t>
            </a:r>
          </a:p>
          <a:p>
            <a:r>
              <a:rPr lang="en-US" sz="2400" dirty="0"/>
              <a:t>If the alleged victim decides not file a Title IX complaint, the Campus Title IX Coordinator may still elect to file a complaint.</a:t>
            </a:r>
          </a:p>
          <a:p>
            <a:endParaRPr lang="en-US" dirty="0"/>
          </a:p>
        </p:txBody>
      </p:sp>
    </p:spTree>
    <p:extLst>
      <p:ext uri="{BB962C8B-B14F-4D97-AF65-F5344CB8AC3E}">
        <p14:creationId xmlns:p14="http://schemas.microsoft.com/office/powerpoint/2010/main" val="1952102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FAC6-401B-49D6-AB51-4473046FFC86}"/>
              </a:ext>
            </a:extLst>
          </p:cNvPr>
          <p:cNvSpPr>
            <a:spLocks noGrp="1"/>
          </p:cNvSpPr>
          <p:nvPr>
            <p:ph type="title"/>
          </p:nvPr>
        </p:nvSpPr>
        <p:spPr/>
        <p:txBody>
          <a:bodyPr/>
          <a:lstStyle/>
          <a:p>
            <a:r>
              <a:rPr lang="en-US" dirty="0"/>
              <a:t>Interim Options to Address Conduct:  Supportive Measures</a:t>
            </a:r>
          </a:p>
        </p:txBody>
      </p:sp>
      <p:sp>
        <p:nvSpPr>
          <p:cNvPr id="3" name="Content Placeholder 2">
            <a:extLst>
              <a:ext uri="{FF2B5EF4-FFF2-40B4-BE49-F238E27FC236}">
                <a16:creationId xmlns:a16="http://schemas.microsoft.com/office/drawing/2014/main" id="{CA8BE9FE-5A31-4362-9D86-5E6F1A5EDAE0}"/>
              </a:ext>
            </a:extLst>
          </p:cNvPr>
          <p:cNvSpPr>
            <a:spLocks noGrp="1"/>
          </p:cNvSpPr>
          <p:nvPr>
            <p:ph idx="1"/>
          </p:nvPr>
        </p:nvSpPr>
        <p:spPr>
          <a:xfrm>
            <a:off x="677334" y="1488613"/>
            <a:ext cx="8596668" cy="4552523"/>
          </a:xfrm>
        </p:spPr>
        <p:txBody>
          <a:bodyPr>
            <a:normAutofit fontScale="92500" lnSpcReduction="10000"/>
          </a:bodyPr>
          <a:lstStyle/>
          <a:p>
            <a:endParaRPr lang="en-US" dirty="0"/>
          </a:p>
          <a:p>
            <a:r>
              <a:rPr lang="en-US" dirty="0"/>
              <a:t>While you may not immediately discipline a student if the alleged conduct constitutes sexual harassment under Title IX, you have several options </a:t>
            </a:r>
            <a:r>
              <a:rPr lang="en-US"/>
              <a:t>to address </a:t>
            </a:r>
            <a:r>
              <a:rPr lang="en-US" dirty="0"/>
              <a:t>the conduct.</a:t>
            </a:r>
          </a:p>
          <a:p>
            <a:r>
              <a:rPr lang="en-US" dirty="0"/>
              <a:t>If a parent or student makes allegations that could amount to sexual harassment, the campus Title IX Coordinator is required to offer supportive measures</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Examples of supportive measures include: </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Counseling</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Course related adjustments</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Modifications of work or class schedules</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Campus escort services</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Leaves of absence </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Increased security and monitoring of certain areas of campus, and </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Mutual restrictions on contact between the parties</a:t>
            </a:r>
          </a:p>
          <a:p>
            <a:endParaRPr lang="en-US" dirty="0"/>
          </a:p>
          <a:p>
            <a:pPr lvl="1"/>
            <a:endParaRPr lang="en-US" dirty="0"/>
          </a:p>
        </p:txBody>
      </p:sp>
    </p:spTree>
    <p:extLst>
      <p:ext uri="{BB962C8B-B14F-4D97-AF65-F5344CB8AC3E}">
        <p14:creationId xmlns:p14="http://schemas.microsoft.com/office/powerpoint/2010/main" val="2669539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5E96B-960E-4EFE-8CB6-47DBF1610B25}"/>
              </a:ext>
            </a:extLst>
          </p:cNvPr>
          <p:cNvSpPr>
            <a:spLocks noGrp="1"/>
          </p:cNvSpPr>
          <p:nvPr>
            <p:ph type="title"/>
          </p:nvPr>
        </p:nvSpPr>
        <p:spPr/>
        <p:txBody>
          <a:bodyPr>
            <a:normAutofit fontScale="90000"/>
          </a:bodyPr>
          <a:lstStyle/>
          <a:p>
            <a:r>
              <a:rPr lang="en-US" dirty="0"/>
              <a:t>Determining whether Allegations Constitute Title IX Sexual Harassment—Document 8</a:t>
            </a:r>
          </a:p>
        </p:txBody>
      </p:sp>
      <p:sp>
        <p:nvSpPr>
          <p:cNvPr id="3" name="Content Placeholder 2">
            <a:extLst>
              <a:ext uri="{FF2B5EF4-FFF2-40B4-BE49-F238E27FC236}">
                <a16:creationId xmlns:a16="http://schemas.microsoft.com/office/drawing/2014/main" id="{4B130AF2-96AA-4732-87BC-3C55D77989B3}"/>
              </a:ext>
            </a:extLst>
          </p:cNvPr>
          <p:cNvSpPr>
            <a:spLocks noGrp="1"/>
          </p:cNvSpPr>
          <p:nvPr>
            <p:ph idx="1"/>
          </p:nvPr>
        </p:nvSpPr>
        <p:spPr>
          <a:xfrm>
            <a:off x="677334" y="1645921"/>
            <a:ext cx="8596668" cy="4395442"/>
          </a:xfrm>
        </p:spPr>
        <p:txBody>
          <a:bodyPr/>
          <a:lstStyle/>
          <a:p>
            <a:r>
              <a:rPr lang="en-US" dirty="0">
                <a:hlinkClick r:id="rId2"/>
              </a:rPr>
              <a:t>https://inside.cfisd.net/download_file/5992/1285</a:t>
            </a:r>
            <a:endParaRPr lang="en-US" dirty="0"/>
          </a:p>
        </p:txBody>
      </p:sp>
      <p:pic>
        <p:nvPicPr>
          <p:cNvPr id="5" name="Picture 4">
            <a:extLst>
              <a:ext uri="{FF2B5EF4-FFF2-40B4-BE49-F238E27FC236}">
                <a16:creationId xmlns:a16="http://schemas.microsoft.com/office/drawing/2014/main" id="{BDAC3EEB-BDCA-4E91-BA3E-9B869850D87A}"/>
              </a:ext>
            </a:extLst>
          </p:cNvPr>
          <p:cNvPicPr>
            <a:picLocks noChangeAspect="1"/>
          </p:cNvPicPr>
          <p:nvPr/>
        </p:nvPicPr>
        <p:blipFill>
          <a:blip r:embed="rId3"/>
          <a:stretch>
            <a:fillRect/>
          </a:stretch>
        </p:blipFill>
        <p:spPr>
          <a:xfrm>
            <a:off x="207979" y="2046327"/>
            <a:ext cx="7892346" cy="4325112"/>
          </a:xfrm>
          <a:prstGeom prst="rect">
            <a:avLst/>
          </a:prstGeom>
        </p:spPr>
      </p:pic>
      <p:pic>
        <p:nvPicPr>
          <p:cNvPr id="7" name="Picture 6">
            <a:extLst>
              <a:ext uri="{FF2B5EF4-FFF2-40B4-BE49-F238E27FC236}">
                <a16:creationId xmlns:a16="http://schemas.microsoft.com/office/drawing/2014/main" id="{5BDE01B1-723E-4B1E-8136-952A4F795A92}"/>
              </a:ext>
            </a:extLst>
          </p:cNvPr>
          <p:cNvPicPr>
            <a:picLocks noChangeAspect="1"/>
          </p:cNvPicPr>
          <p:nvPr/>
        </p:nvPicPr>
        <p:blipFill>
          <a:blip r:embed="rId4"/>
          <a:stretch>
            <a:fillRect/>
          </a:stretch>
        </p:blipFill>
        <p:spPr>
          <a:xfrm>
            <a:off x="8100325" y="2046325"/>
            <a:ext cx="4000235" cy="4325113"/>
          </a:xfrm>
          <a:prstGeom prst="rect">
            <a:avLst/>
          </a:prstGeom>
        </p:spPr>
      </p:pic>
    </p:spTree>
    <p:extLst>
      <p:ext uri="{BB962C8B-B14F-4D97-AF65-F5344CB8AC3E}">
        <p14:creationId xmlns:p14="http://schemas.microsoft.com/office/powerpoint/2010/main" val="349634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E52E-B60D-42A1-8916-CB3E397B56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05CE00-12C0-482A-B231-654B86B8D7E4}"/>
              </a:ext>
            </a:extLst>
          </p:cNvPr>
          <p:cNvSpPr>
            <a:spLocks noGrp="1"/>
          </p:cNvSpPr>
          <p:nvPr>
            <p:ph idx="1"/>
          </p:nvPr>
        </p:nvSpPr>
        <p:spPr>
          <a:xfrm>
            <a:off x="677334" y="1157681"/>
            <a:ext cx="8596668" cy="4883681"/>
          </a:xfrm>
        </p:spPr>
        <p:txBody>
          <a:bodyPr>
            <a:normAutofit/>
          </a:bodyPr>
          <a:lstStyle/>
          <a:p>
            <a:endParaRPr lang="en-US" sz="8000" dirty="0"/>
          </a:p>
          <a:p>
            <a:pPr algn="ctr"/>
            <a:r>
              <a:rPr lang="en-US" sz="8000" dirty="0"/>
              <a:t>When?</a:t>
            </a:r>
          </a:p>
        </p:txBody>
      </p:sp>
    </p:spTree>
    <p:extLst>
      <p:ext uri="{BB962C8B-B14F-4D97-AF65-F5344CB8AC3E}">
        <p14:creationId xmlns:p14="http://schemas.microsoft.com/office/powerpoint/2010/main" val="2064450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265F-6609-408B-A4B4-1FDB2F4BB729}"/>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FD1621F8-03B1-460D-9CF7-F104D6F706B7}"/>
              </a:ext>
            </a:extLst>
          </p:cNvPr>
          <p:cNvSpPr>
            <a:spLocks noGrp="1"/>
          </p:cNvSpPr>
          <p:nvPr>
            <p:ph idx="1"/>
          </p:nvPr>
        </p:nvSpPr>
        <p:spPr/>
        <p:txBody>
          <a:bodyPr/>
          <a:lstStyle/>
          <a:p>
            <a:r>
              <a:rPr lang="en-US" dirty="0"/>
              <a:t>Scenario No. 1:</a:t>
            </a:r>
          </a:p>
          <a:p>
            <a:pPr marL="0" indent="0">
              <a:buNone/>
            </a:pPr>
            <a:r>
              <a:rPr lang="en-US" dirty="0"/>
              <a:t>As she was leaving her math class Tara ask Jim, a fellow student, if he could help her with an homework assignment after school.   Jim responded by saying he would only help her if she let him she her breasts?</a:t>
            </a:r>
          </a:p>
          <a:p>
            <a:pPr marL="0" indent="0">
              <a:buNone/>
            </a:pPr>
            <a:r>
              <a:rPr lang="en-US" dirty="0"/>
              <a:t>	Could this be sexual harassment under Title IX?</a:t>
            </a:r>
          </a:p>
          <a:p>
            <a:pPr marL="0" indent="0">
              <a:buNone/>
            </a:pPr>
            <a:r>
              <a:rPr lang="en-US" dirty="0"/>
              <a:t>Answer:   No.   First, this is not quid pro </a:t>
            </a:r>
            <a:r>
              <a:rPr lang="en-US" dirty="0" err="1"/>
              <a:t>qou</a:t>
            </a:r>
            <a:r>
              <a:rPr lang="en-US" dirty="0"/>
              <a:t> sexual harassment because it does not involve school employee conditioning education benefits on participation in unwelcomed sexual conduct.   Second, Jim’s one comment by itself was not sufficiently severe and pervasive enough to create a hostile environment.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7387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51CC7-1723-4497-AD7C-456C50C4AC09}"/>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015238EF-32EA-4CC9-9549-63CC01D0960E}"/>
              </a:ext>
            </a:extLst>
          </p:cNvPr>
          <p:cNvSpPr>
            <a:spLocks noGrp="1"/>
          </p:cNvSpPr>
          <p:nvPr>
            <p:ph idx="1"/>
          </p:nvPr>
        </p:nvSpPr>
        <p:spPr/>
        <p:txBody>
          <a:bodyPr/>
          <a:lstStyle/>
          <a:p>
            <a:r>
              <a:rPr lang="en-US" dirty="0"/>
              <a:t>Scenario No. 2:</a:t>
            </a:r>
          </a:p>
          <a:p>
            <a:pPr marL="0" indent="0">
              <a:buNone/>
            </a:pPr>
            <a:r>
              <a:rPr lang="en-US" dirty="0"/>
              <a:t>	A parent reports that her first grade son Mike reported that William, another student pinched his but during recess.   When Mike was asked to describe what happened he stated that they were just playing around and that it only happened once.   William also communicated the same.</a:t>
            </a:r>
          </a:p>
          <a:p>
            <a:pPr marL="0" indent="0">
              <a:buNone/>
            </a:pPr>
            <a:r>
              <a:rPr lang="en-US" dirty="0"/>
              <a:t>	Could this be sexual harassment under Title IX?</a:t>
            </a:r>
          </a:p>
          <a:p>
            <a:pPr marL="0" indent="0">
              <a:buNone/>
            </a:pPr>
            <a:r>
              <a:rPr lang="en-US" dirty="0"/>
              <a:t>Answer:   No.   While it is alleged that the a student was touched inappropriately, the circumstances indicate that it was not done for sexual gratification so it would not meet the definition of fondling.</a:t>
            </a:r>
          </a:p>
          <a:p>
            <a:endParaRPr lang="en-US" dirty="0"/>
          </a:p>
        </p:txBody>
      </p:sp>
    </p:spTree>
    <p:extLst>
      <p:ext uri="{BB962C8B-B14F-4D97-AF65-F5344CB8AC3E}">
        <p14:creationId xmlns:p14="http://schemas.microsoft.com/office/powerpoint/2010/main" val="152582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normAutofit/>
          </a:bodyPr>
          <a:lstStyle/>
          <a:p>
            <a:r>
              <a:rPr lang="en-US" dirty="0"/>
              <a:t>Scenario No. 3:</a:t>
            </a:r>
          </a:p>
          <a:p>
            <a:r>
              <a:rPr lang="en-US" dirty="0"/>
              <a:t>Will repeatedly makes jokes and denigrating comments about Chris’ gender expression.   He makes these joke in Chris’ presence while on the bus and in class.   </a:t>
            </a:r>
          </a:p>
          <a:p>
            <a:r>
              <a:rPr lang="en-US" dirty="0"/>
              <a:t>	Could this be sexual harassment under Title IX?</a:t>
            </a:r>
          </a:p>
          <a:p>
            <a:r>
              <a:rPr lang="en-US" dirty="0"/>
              <a:t>Answer: </a:t>
            </a:r>
            <a:r>
              <a:rPr lang="en-US" dirty="0">
                <a:solidFill>
                  <a:prstClr val="black">
                    <a:lumMod val="75000"/>
                    <a:lumOff val="25000"/>
                  </a:prstClr>
                </a:solidFill>
              </a:rPr>
              <a:t>Yes.   Will’s comments are sex based and they are so </a:t>
            </a:r>
            <a:r>
              <a:rPr lang="en-US" dirty="0"/>
              <a:t>severe, pervasive, and objectively offensive that they could constitute hostile environment harassment.</a:t>
            </a:r>
            <a:endParaRPr lang="en-US" dirty="0">
              <a:solidFill>
                <a:prstClr val="black">
                  <a:lumMod val="75000"/>
                  <a:lumOff val="25000"/>
                </a:prstClr>
              </a:solidFill>
            </a:endParaRPr>
          </a:p>
          <a:p>
            <a:endParaRPr lang="en-US" dirty="0"/>
          </a:p>
          <a:p>
            <a:endParaRPr lang="en-US" dirty="0"/>
          </a:p>
        </p:txBody>
      </p:sp>
    </p:spTree>
    <p:extLst>
      <p:ext uri="{BB962C8B-B14F-4D97-AF65-F5344CB8AC3E}">
        <p14:creationId xmlns:p14="http://schemas.microsoft.com/office/powerpoint/2010/main" val="45414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lstStyle/>
          <a:p>
            <a:r>
              <a:rPr lang="en-US" dirty="0"/>
              <a:t>Scenario No. 4:</a:t>
            </a:r>
          </a:p>
          <a:p>
            <a:r>
              <a:rPr lang="en-US" dirty="0"/>
              <a:t>Susan has alleged that while she was walking down the hall Arthur pushed John and as John fell forward his outstretched hand touched her buttocks.   She goes on to state how the incident made her very uncomfortable and upset her.</a:t>
            </a:r>
          </a:p>
          <a:p>
            <a:r>
              <a:rPr lang="en-US" dirty="0"/>
              <a:t>	Could this be sexual harassment under Title IX?</a:t>
            </a:r>
          </a:p>
          <a:p>
            <a:r>
              <a:rPr lang="en-US" dirty="0"/>
              <a:t>Answer:   No.   While the contact was inappropriate, it was not done for sexual gratification.</a:t>
            </a:r>
          </a:p>
          <a:p>
            <a:endParaRPr lang="en-US" dirty="0"/>
          </a:p>
        </p:txBody>
      </p:sp>
    </p:spTree>
    <p:extLst>
      <p:ext uri="{BB962C8B-B14F-4D97-AF65-F5344CB8AC3E}">
        <p14:creationId xmlns:p14="http://schemas.microsoft.com/office/powerpoint/2010/main" val="82148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83411-083C-46C0-B0E8-7A4409B687FA}"/>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0882986C-899C-4C74-B24F-D3ACB5FA1AB3}"/>
              </a:ext>
            </a:extLst>
          </p:cNvPr>
          <p:cNvSpPr>
            <a:spLocks noGrp="1"/>
          </p:cNvSpPr>
          <p:nvPr>
            <p:ph idx="1"/>
          </p:nvPr>
        </p:nvSpPr>
        <p:spPr/>
        <p:txBody>
          <a:bodyPr>
            <a:normAutofit/>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Scenario No. </a:t>
            </a:r>
            <a:r>
              <a:rPr lang="en-US" noProof="0" dirty="0">
                <a:solidFill>
                  <a:prstClr val="black">
                    <a:lumMod val="75000"/>
                    <a:lumOff val="25000"/>
                  </a:prstClr>
                </a:solidFill>
                <a:latin typeface="Trebuchet MS" panose="020B0603020202020204"/>
              </a:rPr>
              <a:t>5</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lvl="0">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Tiffany </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and Sam are fifth graders who both agreed to go into a </a:t>
            </a:r>
            <a:r>
              <a:rPr lang="en-US" dirty="0">
                <a:solidFill>
                  <a:prstClr val="black">
                    <a:lumMod val="75000"/>
                    <a:lumOff val="25000"/>
                  </a:prstClr>
                </a:solidFill>
                <a:latin typeface="Trebuchet MS" panose="020B0603020202020204"/>
              </a:rPr>
              <a:t>restroom at school to make out. </a:t>
            </a:r>
            <a:r>
              <a:rPr lang="en-US" dirty="0">
                <a:solidFill>
                  <a:prstClr val="black">
                    <a:lumMod val="75000"/>
                    <a:lumOff val="25000"/>
                  </a:prstClr>
                </a:solidFill>
              </a:rPr>
              <a:t>Tiffany </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reported that while</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they were making out Sam touched her breast and that she pushed his hand away telling him no.   The continued kissing and a minute later Sam placed his hand inside in shirt touching her breast.</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a:t>
            </a:r>
            <a:r>
              <a:rPr lang="en-US" dirty="0">
                <a:solidFill>
                  <a:prstClr val="black">
                    <a:lumMod val="75000"/>
                    <a:lumOff val="25000"/>
                  </a:prstClr>
                </a:solidFill>
                <a:latin typeface="Trebuchet MS" panose="020B0603020202020204"/>
              </a:rPr>
              <a:t>In response to Tiffany proceeded to leave the restroom.</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Could this be sexual harassment under Title IX?</a:t>
            </a:r>
          </a:p>
          <a:p>
            <a:pPr>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Answer:   Yes. </a:t>
            </a:r>
            <a:r>
              <a:rPr lang="en-US" dirty="0">
                <a:solidFill>
                  <a:prstClr val="black">
                    <a:lumMod val="75000"/>
                    <a:lumOff val="25000"/>
                  </a:prstClr>
                </a:solidFill>
              </a:rPr>
              <a:t>This conduct could be considered fondling because it involved nonconsensual touching of private body parts</a:t>
            </a:r>
            <a:r>
              <a:rPr lang="en-US" dirty="0"/>
              <a:t>.</a:t>
            </a:r>
            <a:endParaRPr lang="en-US" dirty="0">
              <a:solidFill>
                <a:prstClr val="black">
                  <a:lumMod val="75000"/>
                  <a:lumOff val="25000"/>
                </a:prstClr>
              </a:solidFill>
            </a:endParaRP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endParaRPr lang="en-US" dirty="0"/>
          </a:p>
        </p:txBody>
      </p:sp>
    </p:spTree>
    <p:extLst>
      <p:ext uri="{BB962C8B-B14F-4D97-AF65-F5344CB8AC3E}">
        <p14:creationId xmlns:p14="http://schemas.microsoft.com/office/powerpoint/2010/main" val="279565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A48E-3C83-4F71-86D9-26601A7D1428}"/>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44060215-DB12-435D-BBE5-0E88113E2285}"/>
              </a:ext>
            </a:extLst>
          </p:cNvPr>
          <p:cNvSpPr>
            <a:spLocks noGrp="1"/>
          </p:cNvSpPr>
          <p:nvPr>
            <p:ph idx="1"/>
          </p:nvPr>
        </p:nvSpPr>
        <p:spPr/>
        <p:txBody>
          <a:bodyPr>
            <a:normAutofit/>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Scenario No. </a:t>
            </a:r>
            <a:r>
              <a:rPr lang="en-US" dirty="0">
                <a:solidFill>
                  <a:prstClr val="black">
                    <a:lumMod val="75000"/>
                    <a:lumOff val="25000"/>
                  </a:prstClr>
                </a:solidFill>
                <a:latin typeface="Trebuchet MS" panose="020B0603020202020204"/>
              </a:rPr>
              <a:t>6</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Monica </a:t>
            </a:r>
            <a:r>
              <a:rPr lang="en-US" dirty="0">
                <a:solidFill>
                  <a:prstClr val="black">
                    <a:lumMod val="75000"/>
                    <a:lumOff val="25000"/>
                  </a:prstClr>
                </a:solidFill>
                <a:latin typeface="Trebuchet MS" panose="020B0603020202020204"/>
              </a:rPr>
              <a:t>and</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Burt</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were in a relationship until Monica decided that </a:t>
            </a:r>
            <a:r>
              <a:rPr kumimoji="0" lang="en-US" sz="1800" b="0" i="0" u="none" strike="noStrike" kern="1200" cap="none" spc="0" normalizeH="0" noProof="0" dirty="0" err="1">
                <a:ln>
                  <a:noFill/>
                </a:ln>
                <a:solidFill>
                  <a:prstClr val="black">
                    <a:lumMod val="75000"/>
                    <a:lumOff val="25000"/>
                  </a:prstClr>
                </a:solidFill>
                <a:effectLst/>
                <a:uLnTx/>
                <a:uFillTx/>
                <a:latin typeface="Trebuchet MS" panose="020B0603020202020204"/>
                <a:ea typeface="+mn-ea"/>
                <a:cs typeface="+mn-cs"/>
              </a:rPr>
              <a:t>sh</a:t>
            </a:r>
            <a:r>
              <a:rPr lang="en-US" dirty="0">
                <a:solidFill>
                  <a:prstClr val="black">
                    <a:lumMod val="75000"/>
                    <a:lumOff val="25000"/>
                  </a:prstClr>
                </a:solidFill>
                <a:latin typeface="Trebuchet MS" panose="020B0603020202020204"/>
              </a:rPr>
              <a:t>e wanted to end things.   Since breaking up, Burt sends Monica at least twenty texts during each school day wanting to talk about their relationship.   Additionally, he often follows her when she is walking in the hall at school and</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he also shows up any</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extracurricular event she takes part in</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lang="en-US" dirty="0">
                <a:solidFill>
                  <a:prstClr val="black">
                    <a:lumMod val="75000"/>
                    <a:lumOff val="25000"/>
                  </a:prstClr>
                </a:solidFill>
                <a:latin typeface="Trebuchet MS" panose="020B0603020202020204"/>
              </a:rPr>
              <a:t>In response to these actions Monica has communicated to school staff that she is afraid of Burt</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Could this be sexual harassment under Title IX?</a:t>
            </a:r>
          </a:p>
          <a:p>
            <a:pPr lvl="0">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Answer:   Yes. </a:t>
            </a:r>
            <a:r>
              <a:rPr lang="en-US" dirty="0">
                <a:solidFill>
                  <a:prstClr val="black">
                    <a:lumMod val="75000"/>
                    <a:lumOff val="25000"/>
                  </a:prstClr>
                </a:solidFill>
              </a:rPr>
              <a:t>Burt’s conduct could constitute "stalking" because he has engaged in conduct directed at a specific person that would cause a reasonable person to fear for his or her safety or suffer substantial emotional distress.</a:t>
            </a:r>
            <a:endParaRPr lang="en-US" dirty="0"/>
          </a:p>
        </p:txBody>
      </p:sp>
    </p:spTree>
    <p:extLst>
      <p:ext uri="{BB962C8B-B14F-4D97-AF65-F5344CB8AC3E}">
        <p14:creationId xmlns:p14="http://schemas.microsoft.com/office/powerpoint/2010/main" val="378878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BBA0-4E57-4361-8954-4C14D72D7B53}"/>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15CCAE88-EE83-494A-A78C-78B61DA9E4B3}"/>
              </a:ext>
            </a:extLst>
          </p:cNvPr>
          <p:cNvSpPr>
            <a:spLocks noGrp="1"/>
          </p:cNvSpPr>
          <p:nvPr>
            <p:ph idx="1"/>
          </p:nvPr>
        </p:nvSpPr>
        <p:spPr/>
        <p:txBody>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Scenario No. 7:</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Wendy</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and Steve are </a:t>
            </a:r>
            <a:r>
              <a:rPr lang="en-US" dirty="0">
                <a:solidFill>
                  <a:prstClr val="black">
                    <a:lumMod val="75000"/>
                    <a:lumOff val="25000"/>
                  </a:prstClr>
                </a:solidFill>
                <a:latin typeface="Trebuchet MS" panose="020B0603020202020204"/>
              </a:rPr>
              <a:t>seventh</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graders who have been dating for two years</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Wendy slaps Steve in the face after she observes Steve holding hands with another female student on campus.</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Could this be sexual harassment under Title IX?</a:t>
            </a:r>
          </a:p>
          <a:p>
            <a:pPr>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Answer:   </a:t>
            </a:r>
            <a:r>
              <a:rPr lang="en-US" dirty="0">
                <a:solidFill>
                  <a:prstClr val="black">
                    <a:lumMod val="75000"/>
                    <a:lumOff val="25000"/>
                  </a:prstClr>
                </a:solidFill>
              </a:rPr>
              <a:t>Yes. This conduct could be considered dating violence</a:t>
            </a:r>
            <a:r>
              <a:rPr lang="en-US" dirty="0"/>
              <a:t>.</a:t>
            </a:r>
            <a:endParaRPr lang="en-US" dirty="0">
              <a:solidFill>
                <a:prstClr val="black">
                  <a:lumMod val="75000"/>
                  <a:lumOff val="25000"/>
                </a:prstClr>
              </a:solidFill>
            </a:endParaRPr>
          </a:p>
          <a:p>
            <a:pPr lvl="0">
              <a:buClr>
                <a:srgbClr val="A5B592"/>
              </a:buClr>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endParaRPr lang="en-US" dirty="0"/>
          </a:p>
        </p:txBody>
      </p:sp>
    </p:spTree>
    <p:extLst>
      <p:ext uri="{BB962C8B-B14F-4D97-AF65-F5344CB8AC3E}">
        <p14:creationId xmlns:p14="http://schemas.microsoft.com/office/powerpoint/2010/main" val="96832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7201D-3AA6-4E6A-822C-9C794F302835}"/>
              </a:ext>
            </a:extLst>
          </p:cNvPr>
          <p:cNvPicPr>
            <a:picLocks noChangeAspect="1"/>
          </p:cNvPicPr>
          <p:nvPr/>
        </p:nvPicPr>
        <p:blipFill>
          <a:blip r:embed="rId2"/>
          <a:stretch>
            <a:fillRect/>
          </a:stretch>
        </p:blipFill>
        <p:spPr>
          <a:xfrm>
            <a:off x="3007671" y="977247"/>
            <a:ext cx="5421162" cy="1933506"/>
          </a:xfrm>
          <a:prstGeom prst="rect">
            <a:avLst/>
          </a:prstGeom>
        </p:spPr>
      </p:pic>
      <p:pic>
        <p:nvPicPr>
          <p:cNvPr id="4" name="Content Placeholder 3">
            <a:extLst>
              <a:ext uri="{FF2B5EF4-FFF2-40B4-BE49-F238E27FC236}">
                <a16:creationId xmlns:a16="http://schemas.microsoft.com/office/drawing/2014/main" id="{B708F6E4-1444-43E2-BF54-12033F5166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173" r="10848" b="2"/>
          <a:stretch/>
        </p:blipFill>
        <p:spPr>
          <a:xfrm>
            <a:off x="4517729" y="3025847"/>
            <a:ext cx="2047189" cy="2602341"/>
          </a:xfrm>
          <a:prstGeom prst="rect">
            <a:avLst/>
          </a:prstGeom>
        </p:spPr>
      </p:pic>
    </p:spTree>
    <p:extLst>
      <p:ext uri="{BB962C8B-B14F-4D97-AF65-F5344CB8AC3E}">
        <p14:creationId xmlns:p14="http://schemas.microsoft.com/office/powerpoint/2010/main" val="94060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AB32C-5E8C-41FE-9242-933D9C1D5EB6}"/>
              </a:ext>
            </a:extLst>
          </p:cNvPr>
          <p:cNvSpPr>
            <a:spLocks noGrp="1"/>
          </p:cNvSpPr>
          <p:nvPr>
            <p:ph type="title"/>
          </p:nvPr>
        </p:nvSpPr>
        <p:spPr/>
        <p:txBody>
          <a:bodyPr/>
          <a:lstStyle/>
          <a:p>
            <a:r>
              <a:rPr lang="en-US" dirty="0"/>
              <a:t>Schools Response Obligations</a:t>
            </a:r>
          </a:p>
        </p:txBody>
      </p:sp>
      <p:sp>
        <p:nvSpPr>
          <p:cNvPr id="3" name="Content Placeholder 2">
            <a:extLst>
              <a:ext uri="{FF2B5EF4-FFF2-40B4-BE49-F238E27FC236}">
                <a16:creationId xmlns:a16="http://schemas.microsoft.com/office/drawing/2014/main" id="{147799F7-0C08-4C1D-B0C0-717BFFF997F6}"/>
              </a:ext>
            </a:extLst>
          </p:cNvPr>
          <p:cNvSpPr>
            <a:spLocks noGrp="1"/>
          </p:cNvSpPr>
          <p:nvPr>
            <p:ph idx="1"/>
          </p:nvPr>
        </p:nvSpPr>
        <p:spPr>
          <a:xfrm>
            <a:off x="677334" y="1414463"/>
            <a:ext cx="8596668" cy="4626899"/>
          </a:xfrm>
        </p:spPr>
        <p:txBody>
          <a:bodyPr>
            <a:normAutofit lnSpcReduction="10000"/>
          </a:bodyPr>
          <a:lstStyle/>
          <a:p>
            <a:r>
              <a:rPr lang="en-US" dirty="0"/>
              <a:t>A school must respond when it has:</a:t>
            </a:r>
          </a:p>
          <a:p>
            <a:pPr lvl="1"/>
            <a:r>
              <a:rPr lang="en-US" dirty="0"/>
              <a:t>Actual knowledge</a:t>
            </a:r>
          </a:p>
          <a:p>
            <a:pPr lvl="1"/>
            <a:r>
              <a:rPr lang="en-US" dirty="0"/>
              <a:t>Of sexual harassment</a:t>
            </a:r>
          </a:p>
          <a:p>
            <a:pPr lvl="1"/>
            <a:r>
              <a:rPr lang="en-US" dirty="0"/>
              <a:t>That occurred within the school’s education program or activity</a:t>
            </a:r>
          </a:p>
          <a:p>
            <a:pPr lvl="1"/>
            <a:r>
              <a:rPr lang="en-US" dirty="0"/>
              <a:t>Against a person in the US</a:t>
            </a:r>
          </a:p>
          <a:p>
            <a:r>
              <a:rPr lang="en-US" dirty="0"/>
              <a:t>A school has actual knowledge when:</a:t>
            </a:r>
          </a:p>
          <a:p>
            <a:pPr lvl="1"/>
            <a:r>
              <a:rPr lang="en-US" dirty="0"/>
              <a:t>ANY employee of an elementary or secondary school has notice of sexual harassment or </a:t>
            </a:r>
            <a:r>
              <a:rPr lang="en-US" b="1" dirty="0"/>
              <a:t>allegations </a:t>
            </a:r>
            <a:r>
              <a:rPr lang="en-US" dirty="0"/>
              <a:t>of sexual harassment</a:t>
            </a:r>
          </a:p>
          <a:p>
            <a:pPr lvl="2"/>
            <a:r>
              <a:rPr lang="en-US" dirty="0"/>
              <a:t>Includes teachers, teacher’s aide, bus drivers, cafeteria workers, counselors, school resource officers, maintenance staff worker, etc. </a:t>
            </a:r>
          </a:p>
          <a:p>
            <a:r>
              <a:rPr lang="en-US" dirty="0"/>
              <a:t>A school’s education programs or activities include any events, or circumstances over which the school exercised </a:t>
            </a:r>
            <a:r>
              <a:rPr lang="en-US" b="1" dirty="0"/>
              <a:t>substantial control</a:t>
            </a:r>
            <a:r>
              <a:rPr lang="en-US" dirty="0"/>
              <a:t> over both </a:t>
            </a:r>
          </a:p>
          <a:p>
            <a:pPr lvl="2"/>
            <a:r>
              <a:rPr lang="en-US" dirty="0"/>
              <a:t>the </a:t>
            </a:r>
            <a:r>
              <a:rPr lang="en-US" b="1" dirty="0"/>
              <a:t>respondent</a:t>
            </a:r>
            <a:r>
              <a:rPr lang="en-US" dirty="0"/>
              <a:t>; and</a:t>
            </a:r>
          </a:p>
          <a:p>
            <a:pPr lvl="2"/>
            <a:r>
              <a:rPr lang="en-US" dirty="0"/>
              <a:t>the </a:t>
            </a:r>
            <a:r>
              <a:rPr lang="en-US" b="1" dirty="0"/>
              <a:t>context</a:t>
            </a:r>
            <a:r>
              <a:rPr lang="en-US" dirty="0"/>
              <a:t> in which the sexual harassment occurs</a:t>
            </a:r>
          </a:p>
          <a:p>
            <a:pPr marL="457200" lvl="1" indent="0">
              <a:buNone/>
            </a:pPr>
            <a:endParaRPr lang="en-US" sz="1800" dirty="0"/>
          </a:p>
        </p:txBody>
      </p:sp>
    </p:spTree>
    <p:extLst>
      <p:ext uri="{BB962C8B-B14F-4D97-AF65-F5344CB8AC3E}">
        <p14:creationId xmlns:p14="http://schemas.microsoft.com/office/powerpoint/2010/main" val="253864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9FA5D-71A1-4F68-A527-3586581AA004}"/>
              </a:ext>
            </a:extLst>
          </p:cNvPr>
          <p:cNvSpPr>
            <a:spLocks noGrp="1"/>
          </p:cNvSpPr>
          <p:nvPr>
            <p:ph type="title"/>
          </p:nvPr>
        </p:nvSpPr>
        <p:spPr/>
        <p:txBody>
          <a:bodyPr>
            <a:normAutofit fontScale="90000"/>
          </a:bodyPr>
          <a:lstStyle/>
          <a:p>
            <a:r>
              <a:rPr lang="en-US" sz="3600" dirty="0"/>
              <a:t>What constitutes sexual harassment under Title IX?</a:t>
            </a:r>
            <a:br>
              <a:rPr lang="en-US" sz="3600" dirty="0"/>
            </a:br>
            <a:endParaRPr lang="en-US" dirty="0"/>
          </a:p>
        </p:txBody>
      </p:sp>
      <p:sp>
        <p:nvSpPr>
          <p:cNvPr id="3" name="Content Placeholder 2">
            <a:extLst>
              <a:ext uri="{FF2B5EF4-FFF2-40B4-BE49-F238E27FC236}">
                <a16:creationId xmlns:a16="http://schemas.microsoft.com/office/drawing/2014/main" id="{DE83B1F6-7F13-427D-AEB1-70F38BDC966D}"/>
              </a:ext>
            </a:extLst>
          </p:cNvPr>
          <p:cNvSpPr>
            <a:spLocks noGrp="1"/>
          </p:cNvSpPr>
          <p:nvPr>
            <p:ph idx="1"/>
          </p:nvPr>
        </p:nvSpPr>
        <p:spPr/>
        <p:txBody>
          <a:bodyPr>
            <a:normAutofit fontScale="92500" lnSpcReduction="10000"/>
          </a:bodyPr>
          <a:lstStyle/>
          <a:p>
            <a:r>
              <a:rPr lang="en-US" sz="2000" dirty="0"/>
              <a:t>“Sexual harassment” means conduct on the basis of sex that satisfies one or more of the following:</a:t>
            </a:r>
          </a:p>
          <a:p>
            <a:pPr lvl="1"/>
            <a:r>
              <a:rPr lang="en-US" sz="2000" dirty="0"/>
              <a:t>Quid Pro Quo: a school employee conditioning education benefits on participation in unwelcome sexual conduct  </a:t>
            </a:r>
          </a:p>
          <a:p>
            <a:pPr lvl="1"/>
            <a:r>
              <a:rPr lang="en-US" sz="2000" dirty="0"/>
              <a:t>Hostile Environment: Unwelcome conduct that a reasonable person would determine is so severe, pervasive, and objectively offensive that it effectively denies a person equal access to the school’s education program or activity </a:t>
            </a:r>
          </a:p>
          <a:p>
            <a:pPr lvl="1"/>
            <a:r>
              <a:rPr lang="en-US" sz="2400" dirty="0"/>
              <a:t>“Sexual assault” as defined in 20 U.S.C. 1092(f)(6)(A)(v), “dating violence” as defined in 34 U.S.C. 12291(a)(10), “domestic violence” as defined in 34 U.S.C. 12291(a)(8), or “stalking” as defined in 34 U.S.C. 12291(a)(30).</a:t>
            </a:r>
            <a:endParaRPr lang="en-US" dirty="0"/>
          </a:p>
        </p:txBody>
      </p:sp>
    </p:spTree>
    <p:extLst>
      <p:ext uri="{BB962C8B-B14F-4D97-AF65-F5344CB8AC3E}">
        <p14:creationId xmlns:p14="http://schemas.microsoft.com/office/powerpoint/2010/main" val="90658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38DF-9C85-4A5F-A5A4-D5505578F2F2}"/>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0C112322-02DD-46FA-A34E-93582BAE66E7}"/>
              </a:ext>
            </a:extLst>
          </p:cNvPr>
          <p:cNvSpPr>
            <a:spLocks noGrp="1"/>
          </p:cNvSpPr>
          <p:nvPr>
            <p:ph idx="1"/>
          </p:nvPr>
        </p:nvSpPr>
        <p:spPr/>
        <p:txBody>
          <a:bodyPr/>
          <a:lstStyle/>
          <a:p>
            <a:r>
              <a:rPr lang="en-US" sz="1800" dirty="0">
                <a:effectLst/>
                <a:latin typeface="Century Schoolbook" panose="02040604050505020304" pitchFamily="18" charset="0"/>
                <a:ea typeface="Calibri" panose="020F0502020204030204" pitchFamily="34" charset="0"/>
                <a:cs typeface="Calibri" panose="020F0502020204030204" pitchFamily="34" charset="0"/>
              </a:rPr>
              <a:t> </a:t>
            </a:r>
            <a:r>
              <a:rPr lang="en-US" dirty="0">
                <a:ea typeface="Calibri" panose="020F0502020204030204" pitchFamily="34" charset="0"/>
                <a:cs typeface="Calibri" panose="020F0502020204030204" pitchFamily="34" charset="0"/>
              </a:rPr>
              <a:t>The definition of sexual assault under Title IX i</a:t>
            </a:r>
            <a:r>
              <a:rPr lang="en-US" sz="1800" dirty="0">
                <a:effectLst/>
                <a:ea typeface="Calibri" panose="020F0502020204030204" pitchFamily="34" charset="0"/>
                <a:cs typeface="Calibri" panose="020F0502020204030204" pitchFamily="34" charset="0"/>
              </a:rPr>
              <a:t>ncludes: </a:t>
            </a:r>
          </a:p>
          <a:p>
            <a:pPr lvl="1"/>
            <a:r>
              <a:rPr lang="en-US" dirty="0">
                <a:effectLst/>
                <a:ea typeface="Calibri" panose="020F0502020204030204" pitchFamily="34" charset="0"/>
                <a:cs typeface="Calibri" panose="020F0502020204030204" pitchFamily="34" charset="0"/>
              </a:rPr>
              <a:t>non-consensual sexual penetration (vaginal, anal, or oral, including with an object); </a:t>
            </a:r>
          </a:p>
          <a:p>
            <a:pPr lvl="1"/>
            <a:r>
              <a:rPr lang="en-US" dirty="0">
                <a:effectLst/>
                <a:ea typeface="Calibri" panose="020F0502020204030204" pitchFamily="34" charset="0"/>
                <a:cs typeface="Calibri" panose="020F0502020204030204" pitchFamily="34" charset="0"/>
              </a:rPr>
              <a:t>sexual conduct where the victim is incapable of giving consent because of age or temporary or permanent mental or physical incapacity; </a:t>
            </a:r>
          </a:p>
          <a:p>
            <a:pPr lvl="1"/>
            <a:r>
              <a:rPr lang="en-US" dirty="0">
                <a:effectLst/>
                <a:ea typeface="Calibri" panose="020F0502020204030204" pitchFamily="34" charset="0"/>
                <a:cs typeface="Calibri" panose="020F0502020204030204" pitchFamily="34" charset="0"/>
              </a:rPr>
              <a:t>fondling (non-consensual touching of private body parts above or under clothing for sexual gratification); </a:t>
            </a:r>
          </a:p>
          <a:p>
            <a:pPr lvl="1"/>
            <a:r>
              <a:rPr lang="en-US" dirty="0">
                <a:effectLst/>
                <a:ea typeface="Calibri" panose="020F0502020204030204" pitchFamily="34" charset="0"/>
                <a:cs typeface="Calibri" panose="020F0502020204030204" pitchFamily="34" charset="0"/>
              </a:rPr>
              <a:t>incest (nonforcible sexual intercourse between persons who are related to each other within the degrees wherein marriage is prohibited by law); </a:t>
            </a:r>
          </a:p>
          <a:p>
            <a:pPr lvl="1"/>
            <a:r>
              <a:rPr lang="en-US" dirty="0">
                <a:effectLst/>
                <a:ea typeface="Calibri" panose="020F0502020204030204" pitchFamily="34" charset="0"/>
                <a:cs typeface="Calibri" panose="020F0502020204030204" pitchFamily="34" charset="0"/>
              </a:rPr>
              <a:t>and statutory rape (nonforcible sexual intercourse with a person who is under the statutory age of consent)</a:t>
            </a:r>
            <a:endParaRPr lang="en-US" dirty="0"/>
          </a:p>
        </p:txBody>
      </p:sp>
    </p:spTree>
    <p:extLst>
      <p:ext uri="{BB962C8B-B14F-4D97-AF65-F5344CB8AC3E}">
        <p14:creationId xmlns:p14="http://schemas.microsoft.com/office/powerpoint/2010/main" val="181842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72B93-EA20-40C3-8AF1-6AF7315A49AA}"/>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4FC624B7-D254-4822-9494-FB6E52D75D8A}"/>
              </a:ext>
            </a:extLst>
          </p:cNvPr>
          <p:cNvSpPr>
            <a:spLocks noGrp="1"/>
          </p:cNvSpPr>
          <p:nvPr>
            <p:ph idx="1"/>
          </p:nvPr>
        </p:nvSpPr>
        <p:spPr/>
        <p:txBody>
          <a:bodyPr/>
          <a:lstStyle/>
          <a:p>
            <a:pPr algn="l"/>
            <a:r>
              <a:rPr lang="en-US" sz="2000" b="0" i="0" dirty="0">
                <a:solidFill>
                  <a:srgbClr val="000000"/>
                </a:solidFill>
                <a:effectLst/>
              </a:rPr>
              <a:t>The term "dating violence" means violence committed by a person-</a:t>
            </a:r>
          </a:p>
          <a:p>
            <a:pPr lvl="1"/>
            <a:r>
              <a:rPr lang="en-US" sz="2000" b="0" i="0" dirty="0">
                <a:solidFill>
                  <a:srgbClr val="000000"/>
                </a:solidFill>
                <a:effectLst/>
              </a:rPr>
              <a:t>(A) who is or has been in a social relationship of a romantic or intimate nature with the victim; and</a:t>
            </a:r>
          </a:p>
          <a:p>
            <a:pPr lvl="1"/>
            <a:r>
              <a:rPr lang="en-US" sz="2000" b="0" i="0" dirty="0">
                <a:solidFill>
                  <a:srgbClr val="000000"/>
                </a:solidFill>
                <a:effectLst/>
              </a:rPr>
              <a:t>(B) where the existence of such a relationship shall be determined based on a consideration of the following factors:</a:t>
            </a:r>
          </a:p>
          <a:p>
            <a:pPr marL="914400" lvl="2" indent="0">
              <a:buNone/>
            </a:pPr>
            <a:r>
              <a:rPr lang="en-US" sz="2000" b="0" i="0" dirty="0">
                <a:solidFill>
                  <a:srgbClr val="000000"/>
                </a:solidFill>
                <a:effectLst/>
              </a:rPr>
              <a:t>(i) The length of the relationship.</a:t>
            </a:r>
          </a:p>
          <a:p>
            <a:pPr marL="914400" lvl="2" indent="0">
              <a:buNone/>
            </a:pPr>
            <a:r>
              <a:rPr lang="en-US" sz="2000" b="0" i="0" dirty="0">
                <a:solidFill>
                  <a:srgbClr val="000000"/>
                </a:solidFill>
                <a:effectLst/>
              </a:rPr>
              <a:t>(ii) The type of relationship.</a:t>
            </a:r>
          </a:p>
          <a:p>
            <a:pPr marL="914400" lvl="2" indent="0">
              <a:buNone/>
            </a:pPr>
            <a:r>
              <a:rPr lang="en-US" sz="2000" b="0" i="0" dirty="0">
                <a:solidFill>
                  <a:srgbClr val="000000"/>
                </a:solidFill>
                <a:effectLst/>
              </a:rPr>
              <a:t>(iii) The frequency of interaction between the persons involved in the relationship.</a:t>
            </a:r>
          </a:p>
          <a:p>
            <a:endParaRPr lang="en-US" dirty="0"/>
          </a:p>
        </p:txBody>
      </p:sp>
    </p:spTree>
    <p:extLst>
      <p:ext uri="{BB962C8B-B14F-4D97-AF65-F5344CB8AC3E}">
        <p14:creationId xmlns:p14="http://schemas.microsoft.com/office/powerpoint/2010/main" val="316908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5B39-A093-4888-8C70-AF59D22D4F17}"/>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E236D4C2-64AE-404E-819A-993019E051C6}"/>
              </a:ext>
            </a:extLst>
          </p:cNvPr>
          <p:cNvSpPr>
            <a:spLocks noGrp="1"/>
          </p:cNvSpPr>
          <p:nvPr>
            <p:ph idx="1"/>
          </p:nvPr>
        </p:nvSpPr>
        <p:spPr/>
        <p:txBody>
          <a:bodyPr/>
          <a:lstStyle/>
          <a:p>
            <a:r>
              <a:rPr lang="en-US" sz="1800" dirty="0">
                <a:effectLst/>
                <a:ea typeface="Calibri" panose="020F0502020204030204" pitchFamily="34" charset="0"/>
                <a:cs typeface="Calibri" panose="020F0502020204030204" pitchFamily="34" charset="0"/>
              </a:rPr>
              <a:t>Domestic Violence includes Felony or misdemeanor crimes of violence committed by: </a:t>
            </a:r>
          </a:p>
          <a:p>
            <a:pPr lvl="1"/>
            <a:r>
              <a:rPr lang="en-US" dirty="0">
                <a:effectLst/>
                <a:ea typeface="Calibri" panose="020F0502020204030204" pitchFamily="34" charset="0"/>
                <a:cs typeface="Calibri" panose="020F0502020204030204" pitchFamily="34" charset="0"/>
              </a:rPr>
              <a:t>(1) a current or former spouse or intimate partner of the victim; </a:t>
            </a:r>
          </a:p>
          <a:p>
            <a:pPr lvl="1"/>
            <a:r>
              <a:rPr lang="en-US" dirty="0">
                <a:effectLst/>
                <a:ea typeface="Calibri" panose="020F0502020204030204" pitchFamily="34" charset="0"/>
                <a:cs typeface="Calibri" panose="020F0502020204030204" pitchFamily="34" charset="0"/>
              </a:rPr>
              <a:t>(2) a person with whom the victim shares a child in common; </a:t>
            </a:r>
          </a:p>
          <a:p>
            <a:pPr lvl="1"/>
            <a:r>
              <a:rPr lang="en-US" dirty="0">
                <a:effectLst/>
                <a:ea typeface="Calibri" panose="020F0502020204030204" pitchFamily="34" charset="0"/>
                <a:cs typeface="Calibri" panose="020F0502020204030204" pitchFamily="34" charset="0"/>
              </a:rPr>
              <a:t>(3) a person who is cohabitating with or has cohabitated with the victim as a spouse or intimate partner; </a:t>
            </a:r>
          </a:p>
          <a:p>
            <a:pPr lvl="1"/>
            <a:r>
              <a:rPr lang="en-US" dirty="0">
                <a:effectLst/>
                <a:ea typeface="Calibri" panose="020F0502020204030204" pitchFamily="34" charset="0"/>
                <a:cs typeface="Calibri" panose="020F0502020204030204" pitchFamily="34" charset="0"/>
              </a:rPr>
              <a:t>(4) a person similarly situated to a spouse of the victim under the domestic or family violence laws of the state; or </a:t>
            </a:r>
          </a:p>
          <a:p>
            <a:pPr lvl="1"/>
            <a:r>
              <a:rPr lang="en-US" dirty="0">
                <a:effectLst/>
                <a:ea typeface="Calibri" panose="020F0502020204030204" pitchFamily="34" charset="0"/>
                <a:cs typeface="Calibri" panose="020F0502020204030204" pitchFamily="34" charset="0"/>
              </a:rPr>
              <a:t>(5) any other person against an adult or youth victim who is protected from that person’s acts under the domestic or family violence laws of the state</a:t>
            </a:r>
            <a:endParaRPr lang="en-US" dirty="0"/>
          </a:p>
        </p:txBody>
      </p:sp>
    </p:spTree>
    <p:extLst>
      <p:ext uri="{BB962C8B-B14F-4D97-AF65-F5344CB8AC3E}">
        <p14:creationId xmlns:p14="http://schemas.microsoft.com/office/powerpoint/2010/main" val="146510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0C86-8441-4361-A297-904E92C6922D}"/>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447F82A1-EBFE-420E-8211-50A86FA16ADD}"/>
              </a:ext>
            </a:extLst>
          </p:cNvPr>
          <p:cNvSpPr>
            <a:spLocks noGrp="1"/>
          </p:cNvSpPr>
          <p:nvPr>
            <p:ph idx="1"/>
          </p:nvPr>
        </p:nvSpPr>
        <p:spPr/>
        <p:txBody>
          <a:bodyPr/>
          <a:lstStyle/>
          <a:p>
            <a:pPr algn="l"/>
            <a:r>
              <a:rPr lang="en-US" sz="2800" b="0" i="0" dirty="0">
                <a:solidFill>
                  <a:srgbClr val="000000"/>
                </a:solidFill>
                <a:effectLst/>
              </a:rPr>
              <a:t>The term "stalking" means engaging in a course of conduct directed at a specific person that would cause a reasonable person to-</a:t>
            </a:r>
          </a:p>
          <a:p>
            <a:pPr lvl="1"/>
            <a:r>
              <a:rPr lang="en-US" sz="2800" b="0" i="0" dirty="0">
                <a:solidFill>
                  <a:srgbClr val="000000"/>
                </a:solidFill>
                <a:effectLst/>
              </a:rPr>
              <a:t>(A) fear for his or her safety or the safety of others; or</a:t>
            </a:r>
          </a:p>
          <a:p>
            <a:pPr lvl="1"/>
            <a:r>
              <a:rPr lang="en-US" sz="2800" b="0" i="0" dirty="0">
                <a:solidFill>
                  <a:srgbClr val="000000"/>
                </a:solidFill>
                <a:effectLst/>
              </a:rPr>
              <a:t>(B) suffer substantial emotional distress.</a:t>
            </a:r>
          </a:p>
          <a:p>
            <a:endParaRPr lang="en-US" dirty="0"/>
          </a:p>
        </p:txBody>
      </p:sp>
    </p:spTree>
    <p:extLst>
      <p:ext uri="{BB962C8B-B14F-4D97-AF65-F5344CB8AC3E}">
        <p14:creationId xmlns:p14="http://schemas.microsoft.com/office/powerpoint/2010/main" val="852161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A7E2E-CBD9-4F5C-8EFD-5BAF3AA07F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68676E-B0DB-466C-AFDD-8568E7A36F8D}"/>
              </a:ext>
            </a:extLst>
          </p:cNvPr>
          <p:cNvSpPr>
            <a:spLocks noGrp="1"/>
          </p:cNvSpPr>
          <p:nvPr>
            <p:ph idx="1"/>
          </p:nvPr>
        </p:nvSpPr>
        <p:spPr>
          <a:xfrm>
            <a:off x="677334" y="1384183"/>
            <a:ext cx="8596668" cy="4657179"/>
          </a:xfrm>
        </p:spPr>
        <p:txBody>
          <a:bodyPr>
            <a:normAutofit/>
          </a:bodyPr>
          <a:lstStyle/>
          <a:p>
            <a:endParaRPr lang="en-US" sz="8000" dirty="0"/>
          </a:p>
          <a:p>
            <a:r>
              <a:rPr lang="en-US" sz="8000" dirty="0"/>
              <a:t>What is my role?</a:t>
            </a:r>
          </a:p>
        </p:txBody>
      </p:sp>
    </p:spTree>
    <p:extLst>
      <p:ext uri="{BB962C8B-B14F-4D97-AF65-F5344CB8AC3E}">
        <p14:creationId xmlns:p14="http://schemas.microsoft.com/office/powerpoint/2010/main" val="3957321802"/>
      </p:ext>
    </p:extLst>
  </p:cSld>
  <p:clrMapOvr>
    <a:masterClrMapping/>
  </p:clrMapOvr>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1441</TotalTime>
  <Words>2160</Words>
  <Application>Microsoft Office PowerPoint</Application>
  <PresentationFormat>Widescreen</PresentationFormat>
  <Paragraphs>167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Century Schoolbook</vt:lpstr>
      <vt:lpstr>Trebuchet MS</vt:lpstr>
      <vt:lpstr>Wingdings 3</vt:lpstr>
      <vt:lpstr>Facet</vt:lpstr>
      <vt:lpstr>The When, What, and How of Initially Handling Potential Title IX Sexual Harassment Claims </vt:lpstr>
      <vt:lpstr>PowerPoint Presentation</vt:lpstr>
      <vt:lpstr>Schools Response Obligations</vt:lpstr>
      <vt:lpstr>What constitutes sexual harassment under Title IX? </vt:lpstr>
      <vt:lpstr>What constitutes sexual harassment under Title IX?</vt:lpstr>
      <vt:lpstr>What constitutes sexual harassment under Title IX?</vt:lpstr>
      <vt:lpstr>What constitutes sexual harassment under Title IX?</vt:lpstr>
      <vt:lpstr>What constitutes sexual harassment under Title IX?</vt:lpstr>
      <vt:lpstr>PowerPoint Presentation</vt:lpstr>
      <vt:lpstr>Title IX Assignments in CFISD</vt:lpstr>
      <vt:lpstr>Basic Title IX Process </vt:lpstr>
      <vt:lpstr>PowerPoint Presentation</vt:lpstr>
      <vt:lpstr>Title IX Guidance</vt:lpstr>
      <vt:lpstr>Initial Response to Allegations of Sexual Harassment</vt:lpstr>
      <vt:lpstr>Initial Response to Allegations of Sexual Harassment—Document 1 https://inside.cfisd.net/download_file/5985/1285   </vt:lpstr>
      <vt:lpstr>Initial Response to Allegations of Sexual Harassment</vt:lpstr>
      <vt:lpstr>Initial Response to Allegations of Sexual Harassment</vt:lpstr>
      <vt:lpstr>Interim Options to Address Conduct:  Supportive Measures</vt:lpstr>
      <vt:lpstr>Determining whether Allegations Constitute Title IX Sexual Harassment—Document 8</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Refresher: Title IX Sexual Harassment Procedures</dc:title>
  <dc:creator>MARNEY SIMS</dc:creator>
  <cp:lastModifiedBy>Harry Wright</cp:lastModifiedBy>
  <cp:revision>57</cp:revision>
  <cp:lastPrinted>2023-02-22T22:25:11Z</cp:lastPrinted>
  <dcterms:created xsi:type="dcterms:W3CDTF">2021-07-28T22:07:14Z</dcterms:created>
  <dcterms:modified xsi:type="dcterms:W3CDTF">2023-03-28T14:42:28Z</dcterms:modified>
</cp:coreProperties>
</file>